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88" r:id="rId2"/>
    <p:sldId id="256" r:id="rId3"/>
    <p:sldId id="261" r:id="rId4"/>
    <p:sldId id="260" r:id="rId5"/>
    <p:sldId id="262" r:id="rId6"/>
    <p:sldId id="264" r:id="rId7"/>
    <p:sldId id="293" r:id="rId8"/>
    <p:sldId id="265" r:id="rId9"/>
    <p:sldId id="302" r:id="rId10"/>
    <p:sldId id="268" r:id="rId11"/>
    <p:sldId id="294" r:id="rId12"/>
    <p:sldId id="301" r:id="rId13"/>
    <p:sldId id="274" r:id="rId14"/>
    <p:sldId id="275" r:id="rId15"/>
    <p:sldId id="303" r:id="rId16"/>
    <p:sldId id="263" r:id="rId17"/>
    <p:sldId id="272" r:id="rId18"/>
    <p:sldId id="276" r:id="rId19"/>
    <p:sldId id="284" r:id="rId20"/>
    <p:sldId id="291" r:id="rId21"/>
    <p:sldId id="257" r:id="rId22"/>
    <p:sldId id="269" r:id="rId23"/>
    <p:sldId id="282" r:id="rId24"/>
    <p:sldId id="292" r:id="rId25"/>
    <p:sldId id="289" r:id="rId26"/>
    <p:sldId id="281" r:id="rId27"/>
    <p:sldId id="296" r:id="rId28"/>
    <p:sldId id="297" r:id="rId29"/>
    <p:sldId id="283" r:id="rId30"/>
    <p:sldId id="298" r:id="rId31"/>
    <p:sldId id="287" r:id="rId32"/>
    <p:sldId id="286" r:id="rId33"/>
    <p:sldId id="304" r:id="rId34"/>
    <p:sldId id="295" r:id="rId35"/>
    <p:sldId id="299" r:id="rId36"/>
    <p:sldId id="300" r:id="rId37"/>
    <p:sldId id="267"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900CC"/>
    <a:srgbClr val="9933FF"/>
    <a:srgbClr val="9966FF"/>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96" autoAdjust="0"/>
  </p:normalViewPr>
  <p:slideViewPr>
    <p:cSldViewPr>
      <p:cViewPr varScale="1">
        <p:scale>
          <a:sx n="105" d="100"/>
          <a:sy n="105" d="100"/>
        </p:scale>
        <p:origin x="18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F46DF6-6EA2-4610-89B8-348F74FDE60B}" type="datetimeFigureOut">
              <a:rPr lang="en-US"/>
              <a:pPr>
                <a:defRPr/>
              </a:pPr>
              <a:t>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25A2CEC-AF48-4450-8826-DE612969932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CAC5DD-4065-4E1E-A13A-C2B4FC5D9809}"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F80ABC93-2581-4DA5-B4F7-84D7071B416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EDD726-E48C-451B-9CD8-4671956347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C5F062-E6E9-4492-AD45-BEAD08F938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431A40C-8480-4D90-811F-DAEF93583C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A9484F39-2448-4EDE-A3B0-4854935B985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BF991EC-E0E4-4797-8E34-9A6DCEC0969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1E09E76-7A19-42DA-B01A-AA9D02EE230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8EDFE0-57A7-4386-9062-D8958702E2D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57D116B-5148-4E33-A029-650F64D041D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35DEF1A-E49B-44C9-971E-6454B5067E2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5FD84D1B-0D97-483A-B96E-B6D40832AA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B4672E5D-E7A7-4C75-89F8-7730C8ADDBD7}" type="slidenum">
              <a:rPr lang="en-US"/>
              <a:pPr>
                <a:defRPr/>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Tree>
  </p:cSld>
  <p:clrMap bg1="dk1" tx1="lt1" bg2="dk2" tx2="lt2" accent1="accent1" accent2="accent2" accent3="accent3" accent4="accent4" accent5="accent5" accent6="accent6" hlink="hlink" folHlink="folHlink"/>
  <p:sldLayoutIdLst>
    <p:sldLayoutId id="2147484103" r:id="rId1"/>
    <p:sldLayoutId id="2147484099" r:id="rId2"/>
    <p:sldLayoutId id="2147484104" r:id="rId3"/>
    <p:sldLayoutId id="2147484100" r:id="rId4"/>
    <p:sldLayoutId id="2147484101" r:id="rId5"/>
    <p:sldLayoutId id="2147484105" r:id="rId6"/>
    <p:sldLayoutId id="2147484106" r:id="rId7"/>
    <p:sldLayoutId id="2147484107" r:id="rId8"/>
    <p:sldLayoutId id="2147484108" r:id="rId9"/>
    <p:sldLayoutId id="2147484102" r:id="rId10"/>
    <p:sldLayoutId id="2147484109"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C:/Documents%20and%20Settings/rrandall/My%20Documents/Worker%20Placement%20Agreement%20(Unpaid).doc" TargetMode="External"/><Relationship Id="rId2" Type="http://schemas.openxmlformats.org/officeDocument/2006/relationships/hyperlink" Target="file:///C:/Documents%20and%20Settings/rrandall/My%20Documents/Worker%20Placement%20Agreement%20(Paid).docx"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images.google.com/imgres?imgurl=http://www.dallasnews.com/sharedcontent/dws/img/v3/05-24-2007.193100_EarnsWalMart.G7C25DGCP.1.jpg&amp;imgrefurl=http://www.dallasnews.com/sharedcontent/dws/bus/stories/DN-walmart_24bus.ART0.State.Edition1.36d78d0.html&amp;usg=__xqoHAQCKrm7_x7deuYWYdbLPUOY=&amp;h=553&amp;w=350&amp;sz=30&amp;hl=en&amp;start=3&amp;sig2=BuX6Qe2Xp7h3MxsZXHHmfw&amp;itbs=1&amp;tbnid=CTV7Ur3U0WQf1M:&amp;tbnh=133&amp;tbnw=84&amp;prev=/images?q=wal+mart+workers&amp;hl=en&amp;sa=G&amp;gbv=2&amp;tbs=isch:1&amp;ei=8yiuS5nvBqbstgOUgIniCw"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file:///C:/Documents%20and%20Settings/rrandall/My%20Documents/TIB%20No.%2023%20School%20to%20Work.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z.about.com/d/gosw/1/0/P/4/FlagstaffSquare.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zdes.gov/rs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doleta.gov/business/incentives/oppta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hyperlink" Target="http://www.azgovernor.gov/DDPC/" TargetMode="External"/><Relationship Id="rId2" Type="http://schemas.openxmlformats.org/officeDocument/2006/relationships/hyperlink" Target="http://www.dol.gov/odep/pubs.htm" TargetMode="External"/><Relationship Id="rId1" Type="http://schemas.openxmlformats.org/officeDocument/2006/relationships/slideLayout" Target="../slideLayouts/slideLayout2.xml"/><Relationship Id="rId4" Type="http://schemas.openxmlformats.org/officeDocument/2006/relationships/hyperlink" Target="http://www.disabilityinfo.gov/digov-public/DisplayPage.do?parentfolderID=11"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nww.org/" TargetMode="External"/><Relationship Id="rId2" Type="http://schemas.openxmlformats.org/officeDocument/2006/relationships/hyperlink" Target="http://www.ncset.org/" TargetMode="External"/><Relationship Id="rId1" Type="http://schemas.openxmlformats.org/officeDocument/2006/relationships/slideLayout" Target="../slideLayouts/slideLayout2.xml"/><Relationship Id="rId4" Type="http://schemas.openxmlformats.org/officeDocument/2006/relationships/hyperlink" Target="http://www.ed.gov/about/offices/list/osers/products/employmentguid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disabilityinfo.gov/" TargetMode="External"/><Relationship Id="rId2" Type="http://schemas.openxmlformats.org/officeDocument/2006/relationships/hyperlink" Target="http://www.adata.org/dbtac.html" TargetMode="External"/><Relationship Id="rId1" Type="http://schemas.openxmlformats.org/officeDocument/2006/relationships/slideLayout" Target="../slideLayouts/slideLayout2.xml"/><Relationship Id="rId4" Type="http://schemas.openxmlformats.org/officeDocument/2006/relationships/hyperlink" Target="http://www.openroad.net.au/access/dakit/disaware/disaware/disawarecontent.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rrandall@fusd1.org" TargetMode="External"/><Relationship Id="rId2" Type="http://schemas.openxmlformats.org/officeDocument/2006/relationships/hyperlink" Target="mailto:egalland@fusd1.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areerone.com.au/images/content/news-advice/career-development/career-profiles/socialwork_large.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sz="quarter" idx="1"/>
          </p:nvPr>
        </p:nvSpPr>
        <p:spPr>
          <a:xfrm>
            <a:off x="228600" y="609600"/>
            <a:ext cx="8229600" cy="4114800"/>
          </a:xfrm>
        </p:spPr>
        <p:txBody>
          <a:bodyPr/>
          <a:lstStyle/>
          <a:p>
            <a:pPr algn="ctr" eaLnBrk="1" hangingPunct="1">
              <a:buFont typeface="Wingdings 3" pitchFamily="18" charset="2"/>
              <a:buNone/>
            </a:pPr>
            <a:r>
              <a:rPr lang="en-US" sz="9600" dirty="0">
                <a:solidFill>
                  <a:srgbClr val="00B050"/>
                </a:solidFill>
                <a:latin typeface="Trebuchet MS" pitchFamily="34" charset="0"/>
              </a:rPr>
              <a:t>Everybody Wins!</a:t>
            </a:r>
          </a:p>
        </p:txBody>
      </p:sp>
      <p:pic>
        <p:nvPicPr>
          <p:cNvPr id="2" name="Picture 10" descr="MCj02971410000[1]"/>
          <p:cNvPicPr>
            <a:picLocks noChangeAspect="1" noChangeArrowheads="1"/>
          </p:cNvPicPr>
          <p:nvPr/>
        </p:nvPicPr>
        <p:blipFill>
          <a:blip r:embed="rId2"/>
          <a:srcRect/>
          <a:stretch>
            <a:fillRect/>
          </a:stretch>
        </p:blipFill>
        <p:spPr bwMode="auto">
          <a:xfrm>
            <a:off x="6400800" y="2819400"/>
            <a:ext cx="1958975" cy="1312863"/>
          </a:xfrm>
          <a:prstGeom prst="rect">
            <a:avLst/>
          </a:prstGeom>
          <a:noFill/>
          <a:ln w="9525">
            <a:noFill/>
            <a:miter lim="800000"/>
            <a:headEnd/>
            <a:tailEnd/>
          </a:ln>
        </p:spPr>
      </p:pic>
      <p:sp>
        <p:nvSpPr>
          <p:cNvPr id="5" name="TextBox 4"/>
          <p:cNvSpPr txBox="1"/>
          <p:nvPr/>
        </p:nvSpPr>
        <p:spPr>
          <a:xfrm>
            <a:off x="381000" y="3505201"/>
            <a:ext cx="8458200" cy="4493538"/>
          </a:xfrm>
          <a:prstGeom prst="rect">
            <a:avLst/>
          </a:prstGeom>
          <a:noFill/>
        </p:spPr>
        <p:txBody>
          <a:bodyPr numCol="2">
            <a:spAutoFit/>
          </a:bodyPr>
          <a:lstStyle/>
          <a:p>
            <a:pPr>
              <a:defRPr/>
            </a:pPr>
            <a:endParaRPr lang="en-US" sz="1600" dirty="0">
              <a:latin typeface="Candara" pitchFamily="34" charset="0"/>
            </a:endParaRPr>
          </a:p>
          <a:p>
            <a:pPr>
              <a:defRPr/>
            </a:pPr>
            <a:endParaRPr lang="en-US" sz="1600" dirty="0">
              <a:latin typeface="Candara" pitchFamily="34" charset="0"/>
            </a:endParaRPr>
          </a:p>
          <a:p>
            <a:pPr>
              <a:defRPr/>
            </a:pPr>
            <a:r>
              <a:rPr lang="en-US" sz="2000" dirty="0">
                <a:latin typeface="Candara" pitchFamily="34" charset="0"/>
              </a:rPr>
              <a:t>Presented by: </a:t>
            </a:r>
          </a:p>
          <a:p>
            <a:pPr>
              <a:defRPr/>
            </a:pPr>
            <a:endParaRPr lang="en-US" sz="2000" dirty="0">
              <a:latin typeface="Candara" pitchFamily="34" charset="0"/>
            </a:endParaRPr>
          </a:p>
          <a:p>
            <a:pPr>
              <a:defRPr/>
            </a:pPr>
            <a:r>
              <a:rPr lang="en-US" sz="2000" dirty="0">
                <a:latin typeface="Candara" pitchFamily="34" charset="0"/>
              </a:rPr>
              <a:t>Russell Randall, Coconino HS</a:t>
            </a:r>
          </a:p>
          <a:p>
            <a:pPr>
              <a:defRPr/>
            </a:pPr>
            <a:r>
              <a:rPr lang="en-US" sz="2000" dirty="0">
                <a:latin typeface="Candara" pitchFamily="34" charset="0"/>
              </a:rPr>
              <a:t>Transition Facilitator  </a:t>
            </a:r>
          </a:p>
          <a:p>
            <a:pPr>
              <a:defRPr/>
            </a:pPr>
            <a:r>
              <a:rPr lang="en-US" sz="2000" dirty="0">
                <a:latin typeface="Candara" pitchFamily="34" charset="0"/>
              </a:rPr>
              <a:t>                             </a:t>
            </a:r>
          </a:p>
          <a:p>
            <a:pPr>
              <a:defRPr/>
            </a:pPr>
            <a:r>
              <a:rPr lang="en-US" sz="2000" dirty="0">
                <a:latin typeface="Candara" pitchFamily="34" charset="0"/>
              </a:rPr>
              <a:t>                                                                                                </a:t>
            </a:r>
          </a:p>
          <a:p>
            <a:pPr>
              <a:defRPr/>
            </a:pPr>
            <a:endParaRPr lang="en-US" sz="1400" dirty="0">
              <a:latin typeface="Candara" pitchFamily="34" charset="0"/>
            </a:endParaRPr>
          </a:p>
          <a:p>
            <a:pPr>
              <a:defRPr/>
            </a:pPr>
            <a:endParaRPr lang="en-US" sz="1600" dirty="0">
              <a:latin typeface="Candara" pitchFamily="34" charset="0"/>
            </a:endParaRPr>
          </a:p>
          <a:p>
            <a:pPr>
              <a:defRPr/>
            </a:pPr>
            <a:r>
              <a:rPr lang="en-US" sz="1600" dirty="0">
                <a:latin typeface="Candara" pitchFamily="34" charset="0"/>
              </a:rPr>
              <a:t>	</a:t>
            </a:r>
          </a:p>
          <a:p>
            <a:pPr>
              <a:defRPr/>
            </a:pPr>
            <a:r>
              <a:rPr lang="en-US" sz="1600" dirty="0">
                <a:latin typeface="Candara" pitchFamily="34" charset="0"/>
              </a:rPr>
              <a:t>	</a:t>
            </a: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endParaRPr lang="en-US" sz="1600" dirty="0">
              <a:latin typeface="Candara" pitchFamily="34" charset="0"/>
            </a:endParaRPr>
          </a:p>
          <a:p>
            <a:pPr>
              <a:defRPr/>
            </a:pPr>
            <a:r>
              <a:rPr lang="en-US" dirty="0"/>
              <a:t>              </a:t>
            </a:r>
            <a:r>
              <a:rPr lang="en-US" sz="1600" dirty="0"/>
              <a:t>Developed by:</a:t>
            </a:r>
          </a:p>
          <a:p>
            <a:pPr>
              <a:defRPr/>
            </a:pPr>
            <a:r>
              <a:rPr lang="en-US" sz="1600" dirty="0"/>
              <a:t>                  Russell Randall &amp; Andrew Michael</a:t>
            </a:r>
          </a:p>
          <a:p>
            <a:pPr>
              <a:defRPr/>
            </a:pPr>
            <a:r>
              <a:rPr lang="en-US" sz="1600" dirty="0"/>
              <a:t>               </a:t>
            </a:r>
            <a:r>
              <a:rPr lang="en-US" sz="1600" dirty="0">
                <a:latin typeface="Candara" pitchFamily="34" charset="0"/>
              </a:rPr>
              <a:t>Flagstaff Unified School District   2010</a:t>
            </a:r>
          </a:p>
          <a:p>
            <a:pPr>
              <a:defRPr/>
            </a:pPr>
            <a:endParaRPr lang="en-US" dirty="0"/>
          </a:p>
          <a:p>
            <a:pPr>
              <a:defRPr/>
            </a:pPr>
            <a:endParaRPr lang="en-US" dirty="0"/>
          </a:p>
          <a:p>
            <a:pPr>
              <a:defRPr/>
            </a:pPr>
            <a:endParaRPr lang="en-US" dirty="0"/>
          </a:p>
          <a:p>
            <a:pPr>
              <a:defRPr/>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9219">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a:t>Parents’ Role</a:t>
            </a:r>
          </a:p>
        </p:txBody>
      </p:sp>
      <p:sp>
        <p:nvSpPr>
          <p:cNvPr id="20483" name="Rectangle 3"/>
          <p:cNvSpPr>
            <a:spLocks noGrp="1" noChangeArrowheads="1"/>
          </p:cNvSpPr>
          <p:nvPr>
            <p:ph sz="quarter" idx="1"/>
          </p:nvPr>
        </p:nvSpPr>
        <p:spPr>
          <a:xfrm>
            <a:off x="457200" y="1219200"/>
            <a:ext cx="8229600" cy="4937125"/>
          </a:xfrm>
        </p:spPr>
        <p:txBody>
          <a:bodyPr/>
          <a:lstStyle/>
          <a:p>
            <a:pPr eaLnBrk="1" hangingPunct="1"/>
            <a:r>
              <a:rPr lang="en-US" sz="2000" dirty="0"/>
              <a:t>To encourage their child/student to successfully perform his/her duties and responsibilities both in the classroom and on the job</a:t>
            </a:r>
          </a:p>
          <a:p>
            <a:pPr eaLnBrk="1" hangingPunct="1"/>
            <a:r>
              <a:rPr lang="en-US" sz="2000" dirty="0"/>
              <a:t>To assist their child/student (as necessary) with work related logistical considerations including transportation, financial concerns (taxes, banking, etc.) time management, etc.</a:t>
            </a:r>
          </a:p>
          <a:p>
            <a:pPr eaLnBrk="1" hangingPunct="1"/>
            <a:r>
              <a:rPr lang="en-US" sz="2000" dirty="0"/>
              <a:t>To monitor child/student’s hours worked, ability to manage school and work, stress level, etc.</a:t>
            </a:r>
          </a:p>
          <a:p>
            <a:pPr eaLnBrk="1" hangingPunct="1"/>
            <a:r>
              <a:rPr lang="en-US" sz="2000" dirty="0"/>
              <a:t>To contact the Transition Facilitator with any questions or concerns.^</a:t>
            </a:r>
          </a:p>
        </p:txBody>
      </p:sp>
      <p:pic>
        <p:nvPicPr>
          <p:cNvPr id="4" name="Picture 3" descr="IM.jpg"/>
          <p:cNvPicPr>
            <a:picLocks noChangeAspect="1"/>
          </p:cNvPicPr>
          <p:nvPr/>
        </p:nvPicPr>
        <p:blipFill>
          <a:blip r:embed="rId2"/>
          <a:stretch>
            <a:fillRect/>
          </a:stretch>
        </p:blipFill>
        <p:spPr>
          <a:xfrm>
            <a:off x="2743200" y="4038600"/>
            <a:ext cx="3707027" cy="22695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p:cTn id="13" dur="1000" fill="hold"/>
                                        <p:tgtEl>
                                          <p:spTgt spid="2048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048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0483">
                                            <p:txEl>
                                              <p:pRg st="2" end="2"/>
                                            </p:txEl>
                                          </p:spTgt>
                                        </p:tgtEl>
                                        <p:attrNameLst>
                                          <p:attrName>ppt_y</p:attrName>
                                        </p:attrNameLst>
                                      </p:cBhvr>
                                      <p:tavLst>
                                        <p:tav tm="0">
                                          <p:val>
                                            <p:strVal val="#ppt_y"/>
                                          </p:val>
                                        </p:tav>
                                        <p:tav tm="100000">
                                          <p:val>
                                            <p:strVal val="#ppt_y"/>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strips(downLeft)">
                                      <p:cBhvr>
                                        <p:cTn id="21"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a:t>Employer’s Role</a:t>
            </a:r>
          </a:p>
        </p:txBody>
      </p:sp>
      <p:sp>
        <p:nvSpPr>
          <p:cNvPr id="21507" name="Content Placeholder 2"/>
          <p:cNvSpPr>
            <a:spLocks noGrp="1"/>
          </p:cNvSpPr>
          <p:nvPr>
            <p:ph sz="quarter" idx="1"/>
          </p:nvPr>
        </p:nvSpPr>
        <p:spPr>
          <a:xfrm>
            <a:off x="457200" y="1219200"/>
            <a:ext cx="8229600" cy="4937125"/>
          </a:xfrm>
        </p:spPr>
        <p:txBody>
          <a:bodyPr/>
          <a:lstStyle/>
          <a:p>
            <a:pPr eaLnBrk="1" hangingPunct="1"/>
            <a:r>
              <a:rPr lang="en-US" sz="2200" dirty="0"/>
              <a:t>Provide job shadow and/or employment</a:t>
            </a:r>
          </a:p>
          <a:p>
            <a:pPr eaLnBrk="1" hangingPunct="1"/>
            <a:r>
              <a:rPr lang="en-US" sz="2200" dirty="0"/>
              <a:t>Provide pay if student is competitively employed</a:t>
            </a:r>
          </a:p>
          <a:p>
            <a:pPr eaLnBrk="1" hangingPunct="1"/>
            <a:r>
              <a:rPr lang="en-US" sz="2200" dirty="0"/>
              <a:t>Provide reasonable job responsibilities, reasonable job duties and reasonable job expectations to student worker</a:t>
            </a:r>
          </a:p>
          <a:p>
            <a:pPr eaLnBrk="1" hangingPunct="1"/>
            <a:r>
              <a:rPr lang="en-US" sz="2200" dirty="0"/>
              <a:t>Provide supervision</a:t>
            </a:r>
          </a:p>
          <a:p>
            <a:pPr eaLnBrk="1" hangingPunct="1"/>
            <a:r>
              <a:rPr lang="en-US" sz="2200" dirty="0"/>
              <a:t>Periodically evaluate student worker performance </a:t>
            </a:r>
          </a:p>
          <a:p>
            <a:pPr eaLnBrk="1" hangingPunct="1"/>
            <a:r>
              <a:rPr lang="en-US" sz="2200" dirty="0"/>
              <a:t>Contact Transition Facilitator with questions or concerns^</a:t>
            </a:r>
          </a:p>
          <a:p>
            <a:pPr eaLnBrk="1" hangingPunct="1"/>
            <a:endParaRPr lang="en-US" sz="2400" dirty="0"/>
          </a:p>
        </p:txBody>
      </p:sp>
      <p:pic>
        <p:nvPicPr>
          <p:cNvPr id="4" name="Picture 3" descr="fig2.jpg"/>
          <p:cNvPicPr>
            <a:picLocks noChangeAspect="1"/>
          </p:cNvPicPr>
          <p:nvPr/>
        </p:nvPicPr>
        <p:blipFill>
          <a:blip r:embed="rId2" cstate="print"/>
          <a:stretch>
            <a:fillRect/>
          </a:stretch>
        </p:blipFill>
        <p:spPr>
          <a:xfrm>
            <a:off x="2209800" y="4038600"/>
            <a:ext cx="4572000" cy="22230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animEffect transition="in" filter="fade">
                                      <p:cBhvr>
                                        <p:cTn id="35" dur="1000"/>
                                        <p:tgtEl>
                                          <p:spTgt spid="21507">
                                            <p:txEl>
                                              <p:pRg st="4" end="4"/>
                                            </p:txEl>
                                          </p:spTgt>
                                        </p:tgtEl>
                                      </p:cBhvr>
                                    </p:animEffect>
                                    <p:anim calcmode="lin" valueType="num">
                                      <p:cBhvr>
                                        <p:cTn id="36"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507">
                                            <p:txEl>
                                              <p:pRg st="5" end="5"/>
                                            </p:txEl>
                                          </p:spTgt>
                                        </p:tgtEl>
                                        <p:attrNameLst>
                                          <p:attrName>style.visibility</p:attrName>
                                        </p:attrNameLst>
                                      </p:cBhvr>
                                      <p:to>
                                        <p:strVal val="visible"/>
                                      </p:to>
                                    </p:set>
                                    <p:animEffect transition="in" filter="fade">
                                      <p:cBhvr>
                                        <p:cTn id="42" dur="1000"/>
                                        <p:tgtEl>
                                          <p:spTgt spid="21507">
                                            <p:txEl>
                                              <p:pRg st="5" end="5"/>
                                            </p:txEl>
                                          </p:spTgt>
                                        </p:tgtEl>
                                      </p:cBhvr>
                                    </p:animEffect>
                                    <p:anim calcmode="lin" valueType="num">
                                      <p:cBhvr>
                                        <p:cTn id="43"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Documentation</a:t>
            </a:r>
          </a:p>
        </p:txBody>
      </p:sp>
      <p:sp>
        <p:nvSpPr>
          <p:cNvPr id="22531" name="Content Placeholder 2"/>
          <p:cNvSpPr>
            <a:spLocks noGrp="1"/>
          </p:cNvSpPr>
          <p:nvPr>
            <p:ph sz="quarter" idx="1"/>
          </p:nvPr>
        </p:nvSpPr>
        <p:spPr>
          <a:xfrm>
            <a:off x="457200" y="1219200"/>
            <a:ext cx="8229600" cy="4937125"/>
          </a:xfrm>
        </p:spPr>
        <p:txBody>
          <a:bodyPr/>
          <a:lstStyle/>
          <a:p>
            <a:r>
              <a:rPr lang="en-US" sz="2400" dirty="0"/>
              <a:t>Students submit copies of timesheets, daily logs and/or pay stubs to the Transition Facilitators, who document hours worked and keep records for the program students on file.</a:t>
            </a:r>
          </a:p>
          <a:p>
            <a:endParaRPr lang="en-US" sz="2400" dirty="0"/>
          </a:p>
          <a:p>
            <a:r>
              <a:rPr lang="en-US" sz="2400" dirty="0"/>
              <a:t>“Work Experience Agreements” are used to ensure that all parties are knowledgeable of their respective responsibilities.  </a:t>
            </a:r>
          </a:p>
          <a:p>
            <a:pPr>
              <a:buFont typeface="Wingdings 3" pitchFamily="18" charset="2"/>
              <a:buNone/>
            </a:pPr>
            <a:endParaRPr lang="en-US" dirty="0"/>
          </a:p>
          <a:p>
            <a:pPr>
              <a:buFont typeface="Wingdings 3" pitchFamily="18" charset="2"/>
              <a:buNone/>
            </a:pPr>
            <a:endParaRPr lang="en-US" dirty="0"/>
          </a:p>
          <a:p>
            <a:pPr>
              <a:buFont typeface="Wingdings 3" pitchFamily="18" charset="2"/>
              <a:buNone/>
            </a:pPr>
            <a:endParaRPr lang="en-US" dirty="0"/>
          </a:p>
          <a:p>
            <a:pPr lvl="1"/>
            <a:r>
              <a:rPr lang="en-US" dirty="0">
                <a:hlinkClick r:id="rId2" action="ppaction://hlinkfile"/>
              </a:rPr>
              <a:t>Paid Work Agreement</a:t>
            </a:r>
            <a:endParaRPr lang="en-US" dirty="0"/>
          </a:p>
          <a:p>
            <a:pPr lvl="1"/>
            <a:r>
              <a:rPr lang="en-US" dirty="0">
                <a:hlinkClick r:id="rId3" action="ppaction://hlinkfile"/>
              </a:rPr>
              <a:t>Unpaid (Supported or Job Shadowing) Work Agreement</a:t>
            </a:r>
            <a:r>
              <a:rPr lang="en-US" dirty="0"/>
              <a:t>^</a:t>
            </a:r>
          </a:p>
        </p:txBody>
      </p:sp>
      <p:pic>
        <p:nvPicPr>
          <p:cNvPr id="5" name="Picture 4" descr="publications_paycheck.jpg"/>
          <p:cNvPicPr>
            <a:picLocks noChangeAspect="1"/>
          </p:cNvPicPr>
          <p:nvPr/>
        </p:nvPicPr>
        <p:blipFill>
          <a:blip r:embed="rId4"/>
          <a:srcRect r="40" b="19023"/>
          <a:stretch>
            <a:fillRect/>
          </a:stretch>
        </p:blipFill>
        <p:spPr>
          <a:xfrm>
            <a:off x="4038600" y="3733800"/>
            <a:ext cx="3784571" cy="1784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strips(downLeft)">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22531">
                                            <p:txEl>
                                              <p:pRg st="6" end="6"/>
                                            </p:txEl>
                                          </p:spTgt>
                                        </p:tgtEl>
                                        <p:attrNameLst>
                                          <p:attrName>style.visibility</p:attrName>
                                        </p:attrNameLst>
                                      </p:cBhvr>
                                      <p:to>
                                        <p:strVal val="visible"/>
                                      </p:to>
                                    </p:set>
                                    <p:anim calcmode="lin" valueType="num">
                                      <p:cBhvr>
                                        <p:cTn id="17" dur="1000" fill="hold"/>
                                        <p:tgtEl>
                                          <p:spTgt spid="22531">
                                            <p:txEl>
                                              <p:pRg st="6" end="6"/>
                                            </p:txEl>
                                          </p:spTgt>
                                        </p:tgtEl>
                                        <p:attrNameLst>
                                          <p:attrName>ppt_w</p:attrName>
                                        </p:attrNameLst>
                                      </p:cBhvr>
                                      <p:tavLst>
                                        <p:tav tm="0">
                                          <p:val>
                                            <p:strVal val="#ppt_w*0.70"/>
                                          </p:val>
                                        </p:tav>
                                        <p:tav tm="100000">
                                          <p:val>
                                            <p:strVal val="#ppt_w"/>
                                          </p:val>
                                        </p:tav>
                                      </p:tavLst>
                                    </p:anim>
                                    <p:anim calcmode="lin" valueType="num">
                                      <p:cBhvr>
                                        <p:cTn id="18" dur="1000" fill="hold"/>
                                        <p:tgtEl>
                                          <p:spTgt spid="22531">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22531">
                                            <p:txEl>
                                              <p:pRg st="6" end="6"/>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2531">
                                            <p:txEl>
                                              <p:pRg st="7" end="7"/>
                                            </p:txEl>
                                          </p:spTgt>
                                        </p:tgtEl>
                                        <p:attrNameLst>
                                          <p:attrName>style.visibility</p:attrName>
                                        </p:attrNameLst>
                                      </p:cBhvr>
                                      <p:to>
                                        <p:strVal val="visible"/>
                                      </p:to>
                                    </p:set>
                                    <p:anim calcmode="lin" valueType="num">
                                      <p:cBhvr>
                                        <p:cTn id="22" dur="1000" fill="hold"/>
                                        <p:tgtEl>
                                          <p:spTgt spid="22531">
                                            <p:txEl>
                                              <p:pRg st="7" end="7"/>
                                            </p:txEl>
                                          </p:spTgt>
                                        </p:tgtEl>
                                        <p:attrNameLst>
                                          <p:attrName>ppt_w</p:attrName>
                                        </p:attrNameLst>
                                      </p:cBhvr>
                                      <p:tavLst>
                                        <p:tav tm="0">
                                          <p:val>
                                            <p:strVal val="#ppt_w*0.70"/>
                                          </p:val>
                                        </p:tav>
                                        <p:tav tm="100000">
                                          <p:val>
                                            <p:strVal val="#ppt_w"/>
                                          </p:val>
                                        </p:tav>
                                      </p:tavLst>
                                    </p:anim>
                                    <p:anim calcmode="lin" valueType="num">
                                      <p:cBhvr>
                                        <p:cTn id="23" dur="1000" fill="hold"/>
                                        <p:tgtEl>
                                          <p:spTgt spid="22531">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Pay</a:t>
            </a:r>
          </a:p>
        </p:txBody>
      </p:sp>
      <p:sp>
        <p:nvSpPr>
          <p:cNvPr id="27651" name="Rectangle 3"/>
          <p:cNvSpPr>
            <a:spLocks noGrp="1" noChangeArrowheads="1"/>
          </p:cNvSpPr>
          <p:nvPr>
            <p:ph sz="quarter" idx="1"/>
          </p:nvPr>
        </p:nvSpPr>
        <p:spPr>
          <a:xfrm>
            <a:off x="609600" y="1295400"/>
            <a:ext cx="8229600" cy="4937125"/>
          </a:xfrm>
        </p:spPr>
        <p:txBody>
          <a:bodyPr/>
          <a:lstStyle/>
          <a:p>
            <a:pPr eaLnBrk="1" hangingPunct="1"/>
            <a:r>
              <a:rPr lang="en-US" sz="2800" dirty="0"/>
              <a:t>If student worker is in need of </a:t>
            </a:r>
            <a:r>
              <a:rPr lang="en-US" sz="2800" dirty="0">
                <a:solidFill>
                  <a:srgbClr val="92D050"/>
                </a:solidFill>
              </a:rPr>
              <a:t>supported employment</a:t>
            </a:r>
            <a:r>
              <a:rPr lang="en-US" sz="2800" dirty="0"/>
              <a:t>,  payment for work performed can be provided by the student worker budget managed by the Transition Facilitator.</a:t>
            </a:r>
          </a:p>
          <a:p>
            <a:pPr eaLnBrk="1" hangingPunct="1"/>
            <a:r>
              <a:rPr lang="en-US" sz="2800" dirty="0"/>
              <a:t>In </a:t>
            </a:r>
            <a:r>
              <a:rPr lang="en-US" sz="2800" dirty="0">
                <a:solidFill>
                  <a:srgbClr val="FFFF00"/>
                </a:solidFill>
              </a:rPr>
              <a:t>competitive work environments</a:t>
            </a:r>
            <a:r>
              <a:rPr lang="en-US" sz="2800" dirty="0"/>
              <a:t>, payment for work performed will be provided by the employer. Minimum wage laws apply.^</a:t>
            </a:r>
          </a:p>
        </p:txBody>
      </p:sp>
      <p:pic>
        <p:nvPicPr>
          <p:cNvPr id="24580" name="Picture 3" descr="paycheck1.jpg"/>
          <p:cNvPicPr>
            <a:picLocks noChangeAspect="1"/>
          </p:cNvPicPr>
          <p:nvPr/>
        </p:nvPicPr>
        <p:blipFill>
          <a:blip r:embed="rId2"/>
          <a:srcRect/>
          <a:stretch>
            <a:fillRect/>
          </a:stretch>
        </p:blipFill>
        <p:spPr bwMode="auto">
          <a:xfrm>
            <a:off x="2502864" y="4490150"/>
            <a:ext cx="4443208" cy="213925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a:t>School Course Credit</a:t>
            </a:r>
          </a:p>
        </p:txBody>
      </p:sp>
      <p:sp>
        <p:nvSpPr>
          <p:cNvPr id="28675" name="Content Placeholder 3"/>
          <p:cNvSpPr>
            <a:spLocks noGrp="1"/>
          </p:cNvSpPr>
          <p:nvPr>
            <p:ph sz="quarter" idx="1"/>
          </p:nvPr>
        </p:nvSpPr>
        <p:spPr>
          <a:xfrm>
            <a:off x="457200" y="1219200"/>
            <a:ext cx="8229600" cy="4937125"/>
          </a:xfrm>
        </p:spPr>
        <p:txBody>
          <a:bodyPr/>
          <a:lstStyle/>
          <a:p>
            <a:pPr eaLnBrk="1" hangingPunct="1"/>
            <a:r>
              <a:rPr lang="en-US" sz="2000" dirty="0"/>
              <a:t>The FUSD Special Needs Work Experience Program is a job skills training program.   As such,  its </a:t>
            </a:r>
            <a:r>
              <a:rPr lang="en-US" sz="2000" dirty="0">
                <a:solidFill>
                  <a:srgbClr val="FFC000"/>
                </a:solidFill>
              </a:rPr>
              <a:t>value </a:t>
            </a:r>
            <a:r>
              <a:rPr lang="en-US" sz="2000" dirty="0"/>
              <a:t>exists in the </a:t>
            </a:r>
            <a:r>
              <a:rPr lang="en-US" sz="2000" dirty="0">
                <a:solidFill>
                  <a:srgbClr val="FFC000"/>
                </a:solidFill>
              </a:rPr>
              <a:t>training and experience </a:t>
            </a:r>
            <a:r>
              <a:rPr lang="en-US" sz="2000" dirty="0"/>
              <a:t>received, as well as the pay.</a:t>
            </a:r>
          </a:p>
          <a:p>
            <a:pPr eaLnBrk="1" hangingPunct="1"/>
            <a:endParaRPr lang="en-US" sz="2000" dirty="0"/>
          </a:p>
          <a:p>
            <a:pPr eaLnBrk="1" hangingPunct="1"/>
            <a:r>
              <a:rPr lang="en-US" sz="2000" dirty="0"/>
              <a:t>Students enrolled in the program can receive </a:t>
            </a:r>
            <a:r>
              <a:rPr lang="en-US" sz="2000" dirty="0">
                <a:solidFill>
                  <a:srgbClr val="FFC000"/>
                </a:solidFill>
              </a:rPr>
              <a:t>elective course credit</a:t>
            </a:r>
            <a:r>
              <a:rPr lang="en-US" sz="2000" dirty="0"/>
              <a:t>.   This credit is awarded for </a:t>
            </a:r>
            <a:r>
              <a:rPr lang="en-US" sz="2000" dirty="0">
                <a:solidFill>
                  <a:srgbClr val="FFC000"/>
                </a:solidFill>
              </a:rPr>
              <a:t>growth and achievement </a:t>
            </a:r>
            <a:r>
              <a:rPr lang="en-US" sz="2000" dirty="0"/>
              <a:t>displayed by the student related to employment skills.</a:t>
            </a:r>
          </a:p>
          <a:p>
            <a:pPr eaLnBrk="1" hangingPunct="1"/>
            <a:endParaRPr lang="en-US" sz="2000" dirty="0"/>
          </a:p>
          <a:p>
            <a:pPr eaLnBrk="1" hangingPunct="1"/>
            <a:r>
              <a:rPr lang="en-US" sz="2000" dirty="0"/>
              <a:t>Credit is awarded at a rate of </a:t>
            </a:r>
            <a:r>
              <a:rPr lang="en-US" sz="2000" dirty="0">
                <a:solidFill>
                  <a:srgbClr val="FFC000"/>
                </a:solidFill>
              </a:rPr>
              <a:t>1credit per 120 hours </a:t>
            </a:r>
            <a:r>
              <a:rPr lang="en-US" sz="2000" dirty="0"/>
              <a:t>worked,  with a maximum of 2 credits per semester or summer.</a:t>
            </a:r>
          </a:p>
          <a:p>
            <a:pPr eaLnBrk="1" hangingPunct="1"/>
            <a:endParaRPr lang="en-US" sz="2000" dirty="0"/>
          </a:p>
          <a:p>
            <a:pPr eaLnBrk="1" hangingPunct="1"/>
            <a:r>
              <a:rPr lang="en-US" sz="2000" dirty="0"/>
              <a:t>In order to receive credit, the student worker must comply with the student responsibilities discussed previously.  Of note, the student worker must receive </a:t>
            </a:r>
            <a:r>
              <a:rPr lang="en-US" sz="2000" dirty="0">
                <a:solidFill>
                  <a:srgbClr val="FFC000"/>
                </a:solidFill>
              </a:rPr>
              <a:t>positive evaluations </a:t>
            </a:r>
            <a:r>
              <a:rPr lang="en-US" sz="2000" dirty="0"/>
              <a:t>from his/her employer.^</a:t>
            </a:r>
          </a:p>
          <a:p>
            <a:pPr eaLnBrk="1" hangingPunct="1"/>
            <a:endParaRPr lang="en-US" sz="2400" dirty="0"/>
          </a:p>
          <a:p>
            <a:pPr eaLnBrk="1" hangingPunct="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28675">
                                            <p:txEl>
                                              <p:pRg st="2" end="2"/>
                                            </p:txEl>
                                          </p:spTgt>
                                        </p:tgtEl>
                                        <p:attrNameLst>
                                          <p:attrName>style.visibility</p:attrName>
                                        </p:attrNameLst>
                                      </p:cBhvr>
                                      <p:to>
                                        <p:strVal val="visible"/>
                                      </p:to>
                                    </p:set>
                                    <p:anim calcmode="lin" valueType="num">
                                      <p:cBhvr>
                                        <p:cTn id="14" dur="500" fill="hold"/>
                                        <p:tgtEl>
                                          <p:spTgt spid="28675">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28675">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28675">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28675">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2867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 calcmode="lin" valueType="num">
                                      <p:cBhvr>
                                        <p:cTn id="23"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86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anim calcmode="lin" valueType="num">
                                      <p:cBhvr>
                                        <p:cTn id="29"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2867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t>FUSD Student Worker Sites</a:t>
            </a:r>
          </a:p>
        </p:txBody>
      </p:sp>
      <p:sp>
        <p:nvSpPr>
          <p:cNvPr id="13315" name="Content Placeholder 2"/>
          <p:cNvSpPr>
            <a:spLocks noGrp="1"/>
          </p:cNvSpPr>
          <p:nvPr>
            <p:ph sz="quarter" idx="1"/>
          </p:nvPr>
        </p:nvSpPr>
        <p:spPr>
          <a:xfrm>
            <a:off x="457200" y="1219200"/>
            <a:ext cx="8229600" cy="4937125"/>
          </a:xfrm>
        </p:spPr>
        <p:txBody>
          <a:bodyPr/>
          <a:lstStyle/>
          <a:p>
            <a:pPr eaLnBrk="1" hangingPunct="1">
              <a:lnSpc>
                <a:spcPct val="80000"/>
              </a:lnSpc>
            </a:pPr>
            <a:r>
              <a:rPr lang="en-US" sz="1800" dirty="0"/>
              <a:t>Student worker positions have existed at the following FUSD sites:</a:t>
            </a:r>
          </a:p>
          <a:p>
            <a:pPr eaLnBrk="1" hangingPunct="1">
              <a:lnSpc>
                <a:spcPct val="80000"/>
              </a:lnSpc>
              <a:buFont typeface="Wingdings 3" pitchFamily="18" charset="2"/>
              <a:buNone/>
            </a:pPr>
            <a:endParaRPr lang="en-US" sz="1800" dirty="0"/>
          </a:p>
          <a:p>
            <a:pPr eaLnBrk="1" hangingPunct="1">
              <a:lnSpc>
                <a:spcPct val="80000"/>
              </a:lnSpc>
              <a:buFontTx/>
              <a:buNone/>
            </a:pPr>
            <a:r>
              <a:rPr lang="en-US" sz="1800" dirty="0"/>
              <a:t>	*District Warehouse</a:t>
            </a:r>
          </a:p>
          <a:p>
            <a:pPr eaLnBrk="1" hangingPunct="1">
              <a:lnSpc>
                <a:spcPct val="80000"/>
              </a:lnSpc>
              <a:buFontTx/>
              <a:buNone/>
            </a:pPr>
            <a:r>
              <a:rPr lang="en-US" sz="1800" dirty="0"/>
              <a:t>	*District Mail Room</a:t>
            </a:r>
          </a:p>
          <a:p>
            <a:pPr eaLnBrk="1" hangingPunct="1">
              <a:lnSpc>
                <a:spcPct val="80000"/>
              </a:lnSpc>
              <a:buFontTx/>
              <a:buNone/>
            </a:pPr>
            <a:r>
              <a:rPr lang="en-US" sz="1800" dirty="0"/>
              <a:t>	*District Laundry</a:t>
            </a:r>
          </a:p>
          <a:p>
            <a:pPr eaLnBrk="1" hangingPunct="1">
              <a:lnSpc>
                <a:spcPct val="80000"/>
              </a:lnSpc>
              <a:buFontTx/>
              <a:buNone/>
            </a:pPr>
            <a:r>
              <a:rPr lang="en-US" sz="1800" dirty="0"/>
              <a:t>	*District Print Shop</a:t>
            </a:r>
          </a:p>
          <a:p>
            <a:pPr eaLnBrk="1" hangingPunct="1">
              <a:lnSpc>
                <a:spcPct val="80000"/>
              </a:lnSpc>
              <a:buFontTx/>
              <a:buNone/>
            </a:pPr>
            <a:r>
              <a:rPr lang="en-US" sz="1800" dirty="0"/>
              <a:t>	*District Bus Barn</a:t>
            </a:r>
          </a:p>
          <a:p>
            <a:pPr eaLnBrk="1" hangingPunct="1">
              <a:lnSpc>
                <a:spcPct val="80000"/>
              </a:lnSpc>
              <a:buFontTx/>
              <a:buNone/>
            </a:pPr>
            <a:r>
              <a:rPr lang="en-US" sz="1800" dirty="0"/>
              <a:t>	*District Book Cage</a:t>
            </a:r>
          </a:p>
          <a:p>
            <a:pPr eaLnBrk="1" hangingPunct="1">
              <a:lnSpc>
                <a:spcPct val="80000"/>
              </a:lnSpc>
              <a:buFontTx/>
              <a:buNone/>
            </a:pPr>
            <a:r>
              <a:rPr lang="en-US" sz="1800" dirty="0"/>
              <a:t>	*District Administrative Center</a:t>
            </a:r>
          </a:p>
          <a:p>
            <a:pPr eaLnBrk="1" hangingPunct="1">
              <a:lnSpc>
                <a:spcPct val="80000"/>
              </a:lnSpc>
              <a:buFontTx/>
              <a:buNone/>
            </a:pPr>
            <a:r>
              <a:rPr lang="en-US" sz="1800" dirty="0"/>
              <a:t>	*</a:t>
            </a:r>
            <a:r>
              <a:rPr lang="en-US" sz="1800" dirty="0" err="1"/>
              <a:t>Sinagua</a:t>
            </a:r>
            <a:r>
              <a:rPr lang="en-US" sz="1800" dirty="0"/>
              <a:t> School- Little Ropers’ Daycare</a:t>
            </a:r>
          </a:p>
          <a:p>
            <a:pPr eaLnBrk="1" hangingPunct="1">
              <a:lnSpc>
                <a:spcPct val="80000"/>
              </a:lnSpc>
              <a:buFontTx/>
              <a:buNone/>
            </a:pPr>
            <a:r>
              <a:rPr lang="en-US" sz="1800" dirty="0"/>
              <a:t>	*Flagstaff High School- The Kids’ Center Daycare</a:t>
            </a:r>
          </a:p>
          <a:p>
            <a:pPr eaLnBrk="1" hangingPunct="1">
              <a:lnSpc>
                <a:spcPct val="80000"/>
              </a:lnSpc>
              <a:buFontTx/>
              <a:buNone/>
            </a:pPr>
            <a:r>
              <a:rPr lang="en-US" sz="1800" dirty="0"/>
              <a:t>	*District School Campus Sites:</a:t>
            </a:r>
          </a:p>
          <a:p>
            <a:pPr eaLnBrk="1" hangingPunct="1">
              <a:lnSpc>
                <a:spcPct val="80000"/>
              </a:lnSpc>
              <a:buFontTx/>
              <a:buNone/>
            </a:pPr>
            <a:r>
              <a:rPr lang="en-US" sz="1800" dirty="0"/>
              <a:t>		*Cafeteria Work</a:t>
            </a:r>
          </a:p>
          <a:p>
            <a:pPr eaLnBrk="1" hangingPunct="1">
              <a:lnSpc>
                <a:spcPct val="80000"/>
              </a:lnSpc>
              <a:buFontTx/>
              <a:buNone/>
            </a:pPr>
            <a:r>
              <a:rPr lang="en-US" sz="1800" dirty="0"/>
              <a:t>               *Library work</a:t>
            </a:r>
          </a:p>
          <a:p>
            <a:pPr eaLnBrk="1" hangingPunct="1">
              <a:lnSpc>
                <a:spcPct val="80000"/>
              </a:lnSpc>
              <a:buFontTx/>
              <a:buNone/>
            </a:pPr>
            <a:r>
              <a:rPr lang="en-US" sz="1800" dirty="0"/>
              <a:t>		*Custodial Work</a:t>
            </a:r>
          </a:p>
          <a:p>
            <a:pPr eaLnBrk="1" hangingPunct="1">
              <a:lnSpc>
                <a:spcPct val="80000"/>
              </a:lnSpc>
              <a:buFontTx/>
              <a:buNone/>
            </a:pPr>
            <a:r>
              <a:rPr lang="en-US" sz="1800" dirty="0"/>
              <a:t>		*Clerical Work^</a:t>
            </a:r>
          </a:p>
          <a:p>
            <a:pPr eaLnBrk="1" hangingPunct="1"/>
            <a:endParaRPr lang="en-US" dirty="0"/>
          </a:p>
        </p:txBody>
      </p:sp>
      <p:pic>
        <p:nvPicPr>
          <p:cNvPr id="4" name="Picture 3" descr="bigstockphoto_young_male_posing_as_a_janitor_2971943.jpg"/>
          <p:cNvPicPr>
            <a:picLocks noChangeAspect="1"/>
          </p:cNvPicPr>
          <p:nvPr/>
        </p:nvPicPr>
        <p:blipFill>
          <a:blip r:embed="rId2"/>
          <a:stretch>
            <a:fillRect/>
          </a:stretch>
        </p:blipFill>
        <p:spPr>
          <a:xfrm>
            <a:off x="6934200" y="1600200"/>
            <a:ext cx="1819275" cy="2733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BabysitterH.jpg"/>
          <p:cNvPicPr>
            <a:picLocks noChangeAspect="1"/>
          </p:cNvPicPr>
          <p:nvPr/>
        </p:nvPicPr>
        <p:blipFill>
          <a:blip r:embed="rId3"/>
          <a:stretch>
            <a:fillRect/>
          </a:stretch>
        </p:blipFill>
        <p:spPr>
          <a:xfrm>
            <a:off x="3810000" y="1676399"/>
            <a:ext cx="1752600" cy="2042911"/>
          </a:xfrm>
          <a:prstGeom prst="rect">
            <a:avLst/>
          </a:prstGeom>
          <a:ln>
            <a:noFill/>
          </a:ln>
          <a:effectLst>
            <a:softEdge rad="112500"/>
          </a:effectLst>
        </p:spPr>
      </p:pic>
      <p:pic>
        <p:nvPicPr>
          <p:cNvPr id="6" name="Picture 5" descr="Cafeteria%20Worker%20Web.jpg"/>
          <p:cNvPicPr>
            <a:picLocks noChangeAspect="1"/>
          </p:cNvPicPr>
          <p:nvPr/>
        </p:nvPicPr>
        <p:blipFill>
          <a:blip r:embed="rId4"/>
          <a:stretch>
            <a:fillRect/>
          </a:stretch>
        </p:blipFill>
        <p:spPr>
          <a:xfrm>
            <a:off x="4572000" y="4495800"/>
            <a:ext cx="1945532" cy="1828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 calcmode="lin" valueType="num">
                                      <p:cBhvr additive="base">
                                        <p:cTn id="18"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calcmode="lin" valueType="num">
                                      <p:cBhvr additive="base">
                                        <p:cTn id="23"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3315">
                                            <p:txEl>
                                              <p:pRg st="5" end="5"/>
                                            </p:txEl>
                                          </p:spTgt>
                                        </p:tgtEl>
                                        <p:attrNameLst>
                                          <p:attrName>style.visibility</p:attrName>
                                        </p:attrNameLst>
                                      </p:cBhvr>
                                      <p:to>
                                        <p:strVal val="visible"/>
                                      </p:to>
                                    </p:set>
                                    <p:anim calcmode="lin" valueType="num">
                                      <p:cBhvr additive="base">
                                        <p:cTn id="28"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3315">
                                            <p:txEl>
                                              <p:pRg st="6" end="6"/>
                                            </p:txEl>
                                          </p:spTgt>
                                        </p:tgtEl>
                                        <p:attrNameLst>
                                          <p:attrName>style.visibility</p:attrName>
                                        </p:attrNameLst>
                                      </p:cBhvr>
                                      <p:to>
                                        <p:strVal val="visible"/>
                                      </p:to>
                                    </p:set>
                                    <p:anim calcmode="lin" valueType="num">
                                      <p:cBhvr additive="base">
                                        <p:cTn id="3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3315">
                                            <p:txEl>
                                              <p:pRg st="7" end="7"/>
                                            </p:txEl>
                                          </p:spTgt>
                                        </p:tgtEl>
                                        <p:attrNameLst>
                                          <p:attrName>style.visibility</p:attrName>
                                        </p:attrNameLst>
                                      </p:cBhvr>
                                      <p:to>
                                        <p:strVal val="visible"/>
                                      </p:to>
                                    </p:set>
                                    <p:anim calcmode="lin" valueType="num">
                                      <p:cBhvr additive="base">
                                        <p:cTn id="38"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3315">
                                            <p:txEl>
                                              <p:pRg st="8" end="8"/>
                                            </p:txEl>
                                          </p:spTgt>
                                        </p:tgtEl>
                                        <p:attrNameLst>
                                          <p:attrName>style.visibility</p:attrName>
                                        </p:attrNameLst>
                                      </p:cBhvr>
                                      <p:to>
                                        <p:strVal val="visible"/>
                                      </p:to>
                                    </p:set>
                                    <p:anim calcmode="lin" valueType="num">
                                      <p:cBhvr additive="base">
                                        <p:cTn id="43"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13315">
                                            <p:txEl>
                                              <p:pRg st="9" end="9"/>
                                            </p:txEl>
                                          </p:spTgt>
                                        </p:tgtEl>
                                        <p:attrNameLst>
                                          <p:attrName>style.visibility</p:attrName>
                                        </p:attrNameLst>
                                      </p:cBhvr>
                                      <p:to>
                                        <p:strVal val="visible"/>
                                      </p:to>
                                    </p:set>
                                    <p:anim calcmode="lin" valueType="num">
                                      <p:cBhvr additive="base">
                                        <p:cTn id="48"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13315">
                                            <p:txEl>
                                              <p:pRg st="10" end="10"/>
                                            </p:txEl>
                                          </p:spTgt>
                                        </p:tgtEl>
                                        <p:attrNameLst>
                                          <p:attrName>style.visibility</p:attrName>
                                        </p:attrNameLst>
                                      </p:cBhvr>
                                      <p:to>
                                        <p:strVal val="visible"/>
                                      </p:to>
                                    </p:set>
                                    <p:anim calcmode="lin" valueType="num">
                                      <p:cBhvr additive="base">
                                        <p:cTn id="53" dur="500" fill="hold"/>
                                        <p:tgtEl>
                                          <p:spTgt spid="1331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315">
                                            <p:txEl>
                                              <p:pRg st="10" end="1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fill="hold" grpId="0" nodeType="afterEffect">
                                  <p:stCondLst>
                                    <p:cond delay="0"/>
                                  </p:stCondLst>
                                  <p:childTnLst>
                                    <p:set>
                                      <p:cBhvr>
                                        <p:cTn id="57" dur="1" fill="hold">
                                          <p:stCondLst>
                                            <p:cond delay="0"/>
                                          </p:stCondLst>
                                        </p:cTn>
                                        <p:tgtEl>
                                          <p:spTgt spid="13315">
                                            <p:txEl>
                                              <p:pRg st="11" end="11"/>
                                            </p:txEl>
                                          </p:spTgt>
                                        </p:tgtEl>
                                        <p:attrNameLst>
                                          <p:attrName>style.visibility</p:attrName>
                                        </p:attrNameLst>
                                      </p:cBhvr>
                                      <p:to>
                                        <p:strVal val="visible"/>
                                      </p:to>
                                    </p:set>
                                    <p:anim calcmode="lin" valueType="num">
                                      <p:cBhvr additive="base">
                                        <p:cTn id="58" dur="500" fill="hold"/>
                                        <p:tgtEl>
                                          <p:spTgt spid="13315">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3315">
                                            <p:txEl>
                                              <p:pRg st="11" end="11"/>
                                            </p:txEl>
                                          </p:spTgt>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 presetClass="entr" presetSubtype="4" fill="hold" grpId="0" nodeType="afterEffect">
                                  <p:stCondLst>
                                    <p:cond delay="0"/>
                                  </p:stCondLst>
                                  <p:childTnLst>
                                    <p:set>
                                      <p:cBhvr>
                                        <p:cTn id="62" dur="1" fill="hold">
                                          <p:stCondLst>
                                            <p:cond delay="0"/>
                                          </p:stCondLst>
                                        </p:cTn>
                                        <p:tgtEl>
                                          <p:spTgt spid="13315">
                                            <p:txEl>
                                              <p:pRg st="12" end="12"/>
                                            </p:txEl>
                                          </p:spTgt>
                                        </p:tgtEl>
                                        <p:attrNameLst>
                                          <p:attrName>style.visibility</p:attrName>
                                        </p:attrNameLst>
                                      </p:cBhvr>
                                      <p:to>
                                        <p:strVal val="visible"/>
                                      </p:to>
                                    </p:set>
                                    <p:anim calcmode="lin" valueType="num">
                                      <p:cBhvr additive="base">
                                        <p:cTn id="63" dur="500" fill="hold"/>
                                        <p:tgtEl>
                                          <p:spTgt spid="1331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31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315">
                                            <p:txEl>
                                              <p:pRg st="13" end="13"/>
                                            </p:txEl>
                                          </p:spTgt>
                                        </p:tgtEl>
                                        <p:attrNameLst>
                                          <p:attrName>style.visibility</p:attrName>
                                        </p:attrNameLst>
                                      </p:cBhvr>
                                      <p:to>
                                        <p:strVal val="visible"/>
                                      </p:to>
                                    </p:set>
                                    <p:anim calcmode="lin" valueType="num">
                                      <p:cBhvr additive="base">
                                        <p:cTn id="69" dur="500" fill="hold"/>
                                        <p:tgtEl>
                                          <p:spTgt spid="13315">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315">
                                            <p:txEl>
                                              <p:pRg st="13" end="13"/>
                                            </p:txEl>
                                          </p:spTgt>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13315">
                                            <p:txEl>
                                              <p:pRg st="14" end="14"/>
                                            </p:txEl>
                                          </p:spTgt>
                                        </p:tgtEl>
                                        <p:attrNameLst>
                                          <p:attrName>style.visibility</p:attrName>
                                        </p:attrNameLst>
                                      </p:cBhvr>
                                      <p:to>
                                        <p:strVal val="visible"/>
                                      </p:to>
                                    </p:set>
                                    <p:anim calcmode="lin" valueType="num">
                                      <p:cBhvr additive="base">
                                        <p:cTn id="74" dur="500" fill="hold"/>
                                        <p:tgtEl>
                                          <p:spTgt spid="13315">
                                            <p:txEl>
                                              <p:pRg st="14" end="1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3315">
                                            <p:txEl>
                                              <p:pRg st="14" end="14"/>
                                            </p:txEl>
                                          </p:spTgt>
                                        </p:tgtEl>
                                        <p:attrNameLst>
                                          <p:attrName>ppt_y</p:attrName>
                                        </p:attrNameLst>
                                      </p:cBhvr>
                                      <p:tavLst>
                                        <p:tav tm="0">
                                          <p:val>
                                            <p:strVal val="1+#ppt_h/2"/>
                                          </p:val>
                                        </p:tav>
                                        <p:tav tm="100000">
                                          <p:val>
                                            <p:strVal val="#ppt_y"/>
                                          </p:val>
                                        </p:tav>
                                      </p:tavLst>
                                    </p:anim>
                                  </p:childTnLst>
                                </p:cTn>
                              </p:par>
                            </p:childTnLst>
                          </p:cTn>
                        </p:par>
                        <p:par>
                          <p:cTn id="76" fill="hold">
                            <p:stCondLst>
                              <p:cond delay="1000"/>
                            </p:stCondLst>
                            <p:childTnLst>
                              <p:par>
                                <p:cTn id="77" presetID="2" presetClass="entr" presetSubtype="4" fill="hold" grpId="0" nodeType="afterEffect">
                                  <p:stCondLst>
                                    <p:cond delay="0"/>
                                  </p:stCondLst>
                                  <p:childTnLst>
                                    <p:set>
                                      <p:cBhvr>
                                        <p:cTn id="78" dur="1" fill="hold">
                                          <p:stCondLst>
                                            <p:cond delay="0"/>
                                          </p:stCondLst>
                                        </p:cTn>
                                        <p:tgtEl>
                                          <p:spTgt spid="13315">
                                            <p:txEl>
                                              <p:pRg st="15" end="15"/>
                                            </p:txEl>
                                          </p:spTgt>
                                        </p:tgtEl>
                                        <p:attrNameLst>
                                          <p:attrName>style.visibility</p:attrName>
                                        </p:attrNameLst>
                                      </p:cBhvr>
                                      <p:to>
                                        <p:strVal val="visible"/>
                                      </p:to>
                                    </p:set>
                                    <p:anim calcmode="lin" valueType="num">
                                      <p:cBhvr additive="base">
                                        <p:cTn id="79" dur="500" fill="hold"/>
                                        <p:tgtEl>
                                          <p:spTgt spid="1331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31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n-US" sz="2800" dirty="0"/>
              <a:t>Current  Supported Employment Placements</a:t>
            </a:r>
          </a:p>
        </p:txBody>
      </p:sp>
      <p:sp>
        <p:nvSpPr>
          <p:cNvPr id="24579" name="Rectangle 3"/>
          <p:cNvSpPr>
            <a:spLocks noGrp="1" noChangeArrowheads="1"/>
          </p:cNvSpPr>
          <p:nvPr>
            <p:ph sz="quarter" idx="1"/>
          </p:nvPr>
        </p:nvSpPr>
        <p:spPr>
          <a:xfrm>
            <a:off x="457200" y="1066800"/>
            <a:ext cx="8229600" cy="5181600"/>
          </a:xfrm>
        </p:spPr>
        <p:txBody>
          <a:bodyPr/>
          <a:lstStyle/>
          <a:p>
            <a:pPr eaLnBrk="1" hangingPunct="1"/>
            <a:endParaRPr lang="en-US" dirty="0"/>
          </a:p>
          <a:p>
            <a:pPr eaLnBrk="1" hangingPunct="1"/>
            <a:r>
              <a:rPr lang="en-US" sz="2000" dirty="0"/>
              <a:t>Goodwill Industry of Northern Arizona</a:t>
            </a:r>
          </a:p>
          <a:p>
            <a:pPr eaLnBrk="1" hangingPunct="1"/>
            <a:r>
              <a:rPr lang="en-US" sz="2000" dirty="0"/>
              <a:t>Southwest Food Services</a:t>
            </a:r>
          </a:p>
          <a:p>
            <a:pPr eaLnBrk="1" hangingPunct="1"/>
            <a:r>
              <a:rPr lang="en-US" sz="2000" dirty="0"/>
              <a:t>Northern Arizona University</a:t>
            </a:r>
          </a:p>
          <a:p>
            <a:pPr eaLnBrk="1" hangingPunct="1"/>
            <a:r>
              <a:rPr lang="en-US" sz="2000" dirty="0"/>
              <a:t>St. Mary’s Food Bank</a:t>
            </a:r>
          </a:p>
          <a:p>
            <a:pPr eaLnBrk="1" hangingPunct="1"/>
            <a:r>
              <a:rPr lang="en-US" sz="2000" dirty="0"/>
              <a:t>SAVERS</a:t>
            </a:r>
          </a:p>
          <a:p>
            <a:pPr eaLnBrk="1" hangingPunct="1"/>
            <a:r>
              <a:rPr lang="en-US" sz="2000" dirty="0"/>
              <a:t>Second Chance Pets</a:t>
            </a:r>
          </a:p>
          <a:p>
            <a:pPr eaLnBrk="1" hangingPunct="1"/>
            <a:r>
              <a:rPr lang="en-US" sz="2000" dirty="0"/>
              <a:t>Lil’ Ropers’ Day Care</a:t>
            </a:r>
          </a:p>
          <a:p>
            <a:pPr eaLnBrk="1" hangingPunct="1"/>
            <a:r>
              <a:rPr lang="en-US" sz="2000" dirty="0"/>
              <a:t>Northland Hospice</a:t>
            </a:r>
          </a:p>
          <a:p>
            <a:pPr eaLnBrk="1" hangingPunct="1"/>
            <a:r>
              <a:rPr lang="en-US" sz="2000" dirty="0"/>
              <a:t>Flagstaff Public Library</a:t>
            </a:r>
          </a:p>
          <a:p>
            <a:pPr eaLnBrk="1" hangingPunct="1"/>
            <a:r>
              <a:rPr lang="en-US" sz="2000" dirty="0"/>
              <a:t>Flagstaff Parks &amp; Recreation</a:t>
            </a:r>
          </a:p>
          <a:p>
            <a:pPr eaLnBrk="1" hangingPunct="1"/>
            <a:r>
              <a:rPr lang="en-US" sz="2000" dirty="0"/>
              <a:t>On campus placements</a:t>
            </a:r>
          </a:p>
          <a:p>
            <a:pPr eaLnBrk="1" hangingPunct="1">
              <a:buFont typeface="Wingdings 3" pitchFamily="18" charset="2"/>
              <a:buNone/>
            </a:pPr>
            <a:r>
              <a:rPr lang="en-US" sz="2000" dirty="0"/>
              <a:t>( including CHS, FHS, </a:t>
            </a:r>
            <a:r>
              <a:rPr lang="en-US" sz="2000" dirty="0" err="1"/>
              <a:t>Killip</a:t>
            </a:r>
            <a:r>
              <a:rPr lang="en-US" sz="2000" dirty="0"/>
              <a:t> &amp; Puente de </a:t>
            </a:r>
            <a:r>
              <a:rPr lang="en-US" sz="2000" dirty="0" err="1"/>
              <a:t>Hozo</a:t>
            </a:r>
            <a:r>
              <a:rPr lang="en-US" sz="2000" dirty="0"/>
              <a:t>)</a:t>
            </a:r>
          </a:p>
          <a:p>
            <a:pPr eaLnBrk="1" hangingPunct="1"/>
            <a:endParaRPr lang="en-US" dirty="0"/>
          </a:p>
        </p:txBody>
      </p:sp>
      <p:pic>
        <p:nvPicPr>
          <p:cNvPr id="4" name="Picture 3" descr="635839-teens-039-working-039-60-hours-a-week.jpg"/>
          <p:cNvPicPr>
            <a:picLocks noChangeAspect="1"/>
          </p:cNvPicPr>
          <p:nvPr/>
        </p:nvPicPr>
        <p:blipFill>
          <a:blip r:embed="rId2"/>
          <a:stretch>
            <a:fillRect/>
          </a:stretch>
        </p:blipFill>
        <p:spPr>
          <a:xfrm>
            <a:off x="4419600" y="2514600"/>
            <a:ext cx="4572000" cy="315828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Scale>
                                      <p:cBhvr>
                                        <p:cTn id="7" dur="1000" decel="50000" fill="hold">
                                          <p:stCondLst>
                                            <p:cond delay="0"/>
                                          </p:stCondLst>
                                        </p:cTn>
                                        <p:tgtEl>
                                          <p:spTgt spid="2457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579">
                                            <p:txEl>
                                              <p:pRg st="1" end="1"/>
                                            </p:txEl>
                                          </p:spTgt>
                                        </p:tgtEl>
                                        <p:attrNameLst>
                                          <p:attrName>ppt_x</p:attrName>
                                          <p:attrName>ppt_y</p:attrName>
                                        </p:attrNameLst>
                                      </p:cBhvr>
                                    </p:animMotion>
                                    <p:animEffect transition="in" filter="fade">
                                      <p:cBhvr>
                                        <p:cTn id="9" dur="1000"/>
                                        <p:tgtEl>
                                          <p:spTgt spid="24579">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Scale>
                                      <p:cBhvr>
                                        <p:cTn id="12" dur="1000" decel="50000" fill="hold">
                                          <p:stCondLst>
                                            <p:cond delay="0"/>
                                          </p:stCondLst>
                                        </p:cTn>
                                        <p:tgtEl>
                                          <p:spTgt spid="245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4579">
                                            <p:txEl>
                                              <p:pRg st="2" end="2"/>
                                            </p:txEl>
                                          </p:spTgt>
                                        </p:tgtEl>
                                        <p:attrNameLst>
                                          <p:attrName>ppt_x</p:attrName>
                                          <p:attrName>ppt_y</p:attrName>
                                        </p:attrNameLst>
                                      </p:cBhvr>
                                    </p:animMotion>
                                    <p:animEffect transition="in" filter="fade">
                                      <p:cBhvr>
                                        <p:cTn id="14" dur="1000"/>
                                        <p:tgtEl>
                                          <p:spTgt spid="24579">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Scale>
                                      <p:cBhvr>
                                        <p:cTn id="17" dur="1000" decel="50000" fill="hold">
                                          <p:stCondLst>
                                            <p:cond delay="0"/>
                                          </p:stCondLst>
                                        </p:cTn>
                                        <p:tgtEl>
                                          <p:spTgt spid="2457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4579">
                                            <p:txEl>
                                              <p:pRg st="3" end="3"/>
                                            </p:txEl>
                                          </p:spTgt>
                                        </p:tgtEl>
                                        <p:attrNameLst>
                                          <p:attrName>ppt_x</p:attrName>
                                          <p:attrName>ppt_y</p:attrName>
                                        </p:attrNameLst>
                                      </p:cBhvr>
                                    </p:animMotion>
                                    <p:animEffect transition="in" filter="fade">
                                      <p:cBhvr>
                                        <p:cTn id="19" dur="1000"/>
                                        <p:tgtEl>
                                          <p:spTgt spid="24579">
                                            <p:txEl>
                                              <p:pRg st="3" end="3"/>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Scale>
                                      <p:cBhvr>
                                        <p:cTn id="22" dur="1000" decel="50000" fill="hold">
                                          <p:stCondLst>
                                            <p:cond delay="0"/>
                                          </p:stCondLst>
                                        </p:cTn>
                                        <p:tgtEl>
                                          <p:spTgt spid="2457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4579">
                                            <p:txEl>
                                              <p:pRg st="4" end="4"/>
                                            </p:txEl>
                                          </p:spTgt>
                                        </p:tgtEl>
                                        <p:attrNameLst>
                                          <p:attrName>ppt_x</p:attrName>
                                          <p:attrName>ppt_y</p:attrName>
                                        </p:attrNameLst>
                                      </p:cBhvr>
                                    </p:animMotion>
                                    <p:animEffect transition="in" filter="fade">
                                      <p:cBhvr>
                                        <p:cTn id="24" dur="1000"/>
                                        <p:tgtEl>
                                          <p:spTgt spid="24579">
                                            <p:txEl>
                                              <p:pRg st="4" end="4"/>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Scale>
                                      <p:cBhvr>
                                        <p:cTn id="27" dur="1000" decel="50000" fill="hold">
                                          <p:stCondLst>
                                            <p:cond delay="0"/>
                                          </p:stCondLst>
                                        </p:cTn>
                                        <p:tgtEl>
                                          <p:spTgt spid="2457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4579">
                                            <p:txEl>
                                              <p:pRg st="5" end="5"/>
                                            </p:txEl>
                                          </p:spTgt>
                                        </p:tgtEl>
                                        <p:attrNameLst>
                                          <p:attrName>ppt_x</p:attrName>
                                          <p:attrName>ppt_y</p:attrName>
                                        </p:attrNameLst>
                                      </p:cBhvr>
                                    </p:animMotion>
                                    <p:animEffect transition="in" filter="fade">
                                      <p:cBhvr>
                                        <p:cTn id="29" dur="1000"/>
                                        <p:tgtEl>
                                          <p:spTgt spid="24579">
                                            <p:txEl>
                                              <p:pRg st="5" end="5"/>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Scale>
                                      <p:cBhvr>
                                        <p:cTn id="32" dur="1000" decel="50000" fill="hold">
                                          <p:stCondLst>
                                            <p:cond delay="0"/>
                                          </p:stCondLst>
                                        </p:cTn>
                                        <p:tgtEl>
                                          <p:spTgt spid="2457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579">
                                            <p:txEl>
                                              <p:pRg st="6" end="6"/>
                                            </p:txEl>
                                          </p:spTgt>
                                        </p:tgtEl>
                                        <p:attrNameLst>
                                          <p:attrName>ppt_x</p:attrName>
                                          <p:attrName>ppt_y</p:attrName>
                                        </p:attrNameLst>
                                      </p:cBhvr>
                                    </p:animMotion>
                                    <p:animEffect transition="in" filter="fade">
                                      <p:cBhvr>
                                        <p:cTn id="34" dur="1000"/>
                                        <p:tgtEl>
                                          <p:spTgt spid="24579">
                                            <p:txEl>
                                              <p:pRg st="6" end="6"/>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24579">
                                            <p:txEl>
                                              <p:pRg st="7" end="7"/>
                                            </p:txEl>
                                          </p:spTgt>
                                        </p:tgtEl>
                                        <p:attrNameLst>
                                          <p:attrName>style.visibility</p:attrName>
                                        </p:attrNameLst>
                                      </p:cBhvr>
                                      <p:to>
                                        <p:strVal val="visible"/>
                                      </p:to>
                                    </p:set>
                                    <p:animScale>
                                      <p:cBhvr>
                                        <p:cTn id="37" dur="1000" decel="50000" fill="hold">
                                          <p:stCondLst>
                                            <p:cond delay="0"/>
                                          </p:stCondLst>
                                        </p:cTn>
                                        <p:tgtEl>
                                          <p:spTgt spid="24579">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4579">
                                            <p:txEl>
                                              <p:pRg st="7" end="7"/>
                                            </p:txEl>
                                          </p:spTgt>
                                        </p:tgtEl>
                                        <p:attrNameLst>
                                          <p:attrName>ppt_x</p:attrName>
                                          <p:attrName>ppt_y</p:attrName>
                                        </p:attrNameLst>
                                      </p:cBhvr>
                                    </p:animMotion>
                                    <p:animEffect transition="in" filter="fade">
                                      <p:cBhvr>
                                        <p:cTn id="39" dur="1000"/>
                                        <p:tgtEl>
                                          <p:spTgt spid="24579">
                                            <p:txEl>
                                              <p:pRg st="7" end="7"/>
                                            </p:txEl>
                                          </p:spTgt>
                                        </p:tgtEl>
                                      </p:cBhvr>
                                    </p:animEffect>
                                  </p:childTnLst>
                                </p:cTn>
                              </p:par>
                              <p:par>
                                <p:cTn id="40" presetID="52" presetClass="entr" presetSubtype="0" fill="hold" nodeType="withEffect">
                                  <p:stCondLst>
                                    <p:cond delay="0"/>
                                  </p:stCondLst>
                                  <p:childTnLst>
                                    <p:set>
                                      <p:cBhvr>
                                        <p:cTn id="41" dur="1" fill="hold">
                                          <p:stCondLst>
                                            <p:cond delay="0"/>
                                          </p:stCondLst>
                                        </p:cTn>
                                        <p:tgtEl>
                                          <p:spTgt spid="24579">
                                            <p:txEl>
                                              <p:pRg st="8" end="8"/>
                                            </p:txEl>
                                          </p:spTgt>
                                        </p:tgtEl>
                                        <p:attrNameLst>
                                          <p:attrName>style.visibility</p:attrName>
                                        </p:attrNameLst>
                                      </p:cBhvr>
                                      <p:to>
                                        <p:strVal val="visible"/>
                                      </p:to>
                                    </p:set>
                                    <p:animScale>
                                      <p:cBhvr>
                                        <p:cTn id="42" dur="1000" decel="50000" fill="hold">
                                          <p:stCondLst>
                                            <p:cond delay="0"/>
                                          </p:stCondLst>
                                        </p:cTn>
                                        <p:tgtEl>
                                          <p:spTgt spid="2457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4579">
                                            <p:txEl>
                                              <p:pRg st="8" end="8"/>
                                            </p:txEl>
                                          </p:spTgt>
                                        </p:tgtEl>
                                        <p:attrNameLst>
                                          <p:attrName>ppt_x</p:attrName>
                                          <p:attrName>ppt_y</p:attrName>
                                        </p:attrNameLst>
                                      </p:cBhvr>
                                    </p:animMotion>
                                    <p:animEffect transition="in" filter="fade">
                                      <p:cBhvr>
                                        <p:cTn id="44" dur="1000"/>
                                        <p:tgtEl>
                                          <p:spTgt spid="24579">
                                            <p:txEl>
                                              <p:pRg st="8" end="8"/>
                                            </p:txEl>
                                          </p:spTgt>
                                        </p:tgtEl>
                                      </p:cBhvr>
                                    </p:animEffect>
                                  </p:childTnLst>
                                </p:cTn>
                              </p:par>
                              <p:par>
                                <p:cTn id="45" presetID="52" presetClass="entr" presetSubtype="0" fill="hold" nodeType="withEffect">
                                  <p:stCondLst>
                                    <p:cond delay="0"/>
                                  </p:stCondLst>
                                  <p:childTnLst>
                                    <p:set>
                                      <p:cBhvr>
                                        <p:cTn id="46" dur="1" fill="hold">
                                          <p:stCondLst>
                                            <p:cond delay="0"/>
                                          </p:stCondLst>
                                        </p:cTn>
                                        <p:tgtEl>
                                          <p:spTgt spid="24579">
                                            <p:txEl>
                                              <p:pRg st="9" end="9"/>
                                            </p:txEl>
                                          </p:spTgt>
                                        </p:tgtEl>
                                        <p:attrNameLst>
                                          <p:attrName>style.visibility</p:attrName>
                                        </p:attrNameLst>
                                      </p:cBhvr>
                                      <p:to>
                                        <p:strVal val="visible"/>
                                      </p:to>
                                    </p:set>
                                    <p:animScale>
                                      <p:cBhvr>
                                        <p:cTn id="47" dur="1000" decel="50000" fill="hold">
                                          <p:stCondLst>
                                            <p:cond delay="0"/>
                                          </p:stCondLst>
                                        </p:cTn>
                                        <p:tgtEl>
                                          <p:spTgt spid="24579">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4579">
                                            <p:txEl>
                                              <p:pRg st="9" end="9"/>
                                            </p:txEl>
                                          </p:spTgt>
                                        </p:tgtEl>
                                        <p:attrNameLst>
                                          <p:attrName>ppt_x</p:attrName>
                                          <p:attrName>ppt_y</p:attrName>
                                        </p:attrNameLst>
                                      </p:cBhvr>
                                    </p:animMotion>
                                    <p:animEffect transition="in" filter="fade">
                                      <p:cBhvr>
                                        <p:cTn id="49" dur="1000"/>
                                        <p:tgtEl>
                                          <p:spTgt spid="24579">
                                            <p:txEl>
                                              <p:pRg st="9" end="9"/>
                                            </p:txEl>
                                          </p:spTgt>
                                        </p:tgtEl>
                                      </p:cBhvr>
                                    </p:animEffect>
                                  </p:childTnLst>
                                </p:cTn>
                              </p:par>
                              <p:par>
                                <p:cTn id="50" presetID="52" presetClass="entr" presetSubtype="0" fill="hold" nodeType="withEffect">
                                  <p:stCondLst>
                                    <p:cond delay="0"/>
                                  </p:stCondLst>
                                  <p:childTnLst>
                                    <p:set>
                                      <p:cBhvr>
                                        <p:cTn id="51" dur="1" fill="hold">
                                          <p:stCondLst>
                                            <p:cond delay="0"/>
                                          </p:stCondLst>
                                        </p:cTn>
                                        <p:tgtEl>
                                          <p:spTgt spid="24579">
                                            <p:txEl>
                                              <p:pRg st="10" end="10"/>
                                            </p:txEl>
                                          </p:spTgt>
                                        </p:tgtEl>
                                        <p:attrNameLst>
                                          <p:attrName>style.visibility</p:attrName>
                                        </p:attrNameLst>
                                      </p:cBhvr>
                                      <p:to>
                                        <p:strVal val="visible"/>
                                      </p:to>
                                    </p:set>
                                    <p:animScale>
                                      <p:cBhvr>
                                        <p:cTn id="52" dur="1000" decel="50000" fill="hold">
                                          <p:stCondLst>
                                            <p:cond delay="0"/>
                                          </p:stCondLst>
                                        </p:cTn>
                                        <p:tgtEl>
                                          <p:spTgt spid="2457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24579">
                                            <p:txEl>
                                              <p:pRg st="10" end="10"/>
                                            </p:txEl>
                                          </p:spTgt>
                                        </p:tgtEl>
                                        <p:attrNameLst>
                                          <p:attrName>ppt_x</p:attrName>
                                          <p:attrName>ppt_y</p:attrName>
                                        </p:attrNameLst>
                                      </p:cBhvr>
                                    </p:animMotion>
                                    <p:animEffect transition="in" filter="fade">
                                      <p:cBhvr>
                                        <p:cTn id="54" dur="1000"/>
                                        <p:tgtEl>
                                          <p:spTgt spid="24579">
                                            <p:txEl>
                                              <p:pRg st="10" end="10"/>
                                            </p:txEl>
                                          </p:spTgt>
                                        </p:tgtEl>
                                      </p:cBhvr>
                                    </p:animEffect>
                                  </p:childTnLst>
                                </p:cTn>
                              </p:par>
                              <p:par>
                                <p:cTn id="55" presetID="52" presetClass="entr" presetSubtype="0" fill="hold" nodeType="withEffect">
                                  <p:stCondLst>
                                    <p:cond delay="0"/>
                                  </p:stCondLst>
                                  <p:childTnLst>
                                    <p:set>
                                      <p:cBhvr>
                                        <p:cTn id="56" dur="1" fill="hold">
                                          <p:stCondLst>
                                            <p:cond delay="0"/>
                                          </p:stCondLst>
                                        </p:cTn>
                                        <p:tgtEl>
                                          <p:spTgt spid="24579">
                                            <p:txEl>
                                              <p:pRg st="11" end="11"/>
                                            </p:txEl>
                                          </p:spTgt>
                                        </p:tgtEl>
                                        <p:attrNameLst>
                                          <p:attrName>style.visibility</p:attrName>
                                        </p:attrNameLst>
                                      </p:cBhvr>
                                      <p:to>
                                        <p:strVal val="visible"/>
                                      </p:to>
                                    </p:set>
                                    <p:animScale>
                                      <p:cBhvr>
                                        <p:cTn id="57" dur="1000" decel="50000" fill="hold">
                                          <p:stCondLst>
                                            <p:cond delay="0"/>
                                          </p:stCondLst>
                                        </p:cTn>
                                        <p:tgtEl>
                                          <p:spTgt spid="24579">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579">
                                            <p:txEl>
                                              <p:pRg st="11" end="11"/>
                                            </p:txEl>
                                          </p:spTgt>
                                        </p:tgtEl>
                                        <p:attrNameLst>
                                          <p:attrName>ppt_x</p:attrName>
                                          <p:attrName>ppt_y</p:attrName>
                                        </p:attrNameLst>
                                      </p:cBhvr>
                                    </p:animMotion>
                                    <p:animEffect transition="in" filter="fade">
                                      <p:cBhvr>
                                        <p:cTn id="59" dur="1000"/>
                                        <p:tgtEl>
                                          <p:spTgt spid="24579">
                                            <p:txEl>
                                              <p:pRg st="11" end="11"/>
                                            </p:txEl>
                                          </p:spTgt>
                                        </p:tgtEl>
                                      </p:cBhvr>
                                    </p:animEffect>
                                  </p:childTnLst>
                                </p:cTn>
                              </p:par>
                              <p:par>
                                <p:cTn id="60" presetID="52" presetClass="entr" presetSubtype="0" fill="hold" nodeType="withEffect">
                                  <p:stCondLst>
                                    <p:cond delay="0"/>
                                  </p:stCondLst>
                                  <p:childTnLst>
                                    <p:set>
                                      <p:cBhvr>
                                        <p:cTn id="61" dur="1" fill="hold">
                                          <p:stCondLst>
                                            <p:cond delay="0"/>
                                          </p:stCondLst>
                                        </p:cTn>
                                        <p:tgtEl>
                                          <p:spTgt spid="24579">
                                            <p:txEl>
                                              <p:pRg st="12" end="12"/>
                                            </p:txEl>
                                          </p:spTgt>
                                        </p:tgtEl>
                                        <p:attrNameLst>
                                          <p:attrName>style.visibility</p:attrName>
                                        </p:attrNameLst>
                                      </p:cBhvr>
                                      <p:to>
                                        <p:strVal val="visible"/>
                                      </p:to>
                                    </p:set>
                                    <p:animScale>
                                      <p:cBhvr>
                                        <p:cTn id="62" dur="1000" decel="50000" fill="hold">
                                          <p:stCondLst>
                                            <p:cond delay="0"/>
                                          </p:stCondLst>
                                        </p:cTn>
                                        <p:tgtEl>
                                          <p:spTgt spid="24579">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24579">
                                            <p:txEl>
                                              <p:pRg st="12" end="12"/>
                                            </p:txEl>
                                          </p:spTgt>
                                        </p:tgtEl>
                                        <p:attrNameLst>
                                          <p:attrName>ppt_x</p:attrName>
                                          <p:attrName>ppt_y</p:attrName>
                                        </p:attrNameLst>
                                      </p:cBhvr>
                                    </p:animMotion>
                                    <p:animEffect transition="in" filter="fade">
                                      <p:cBhvr>
                                        <p:cTn id="64" dur="1000"/>
                                        <p:tgtEl>
                                          <p:spTgt spid="2457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a:t>Current Competitive Employment Placements</a:t>
            </a:r>
          </a:p>
        </p:txBody>
      </p:sp>
      <p:sp>
        <p:nvSpPr>
          <p:cNvPr id="25603" name="Rectangle 3"/>
          <p:cNvSpPr>
            <a:spLocks noGrp="1" noChangeArrowheads="1"/>
          </p:cNvSpPr>
          <p:nvPr>
            <p:ph sz="quarter" idx="1"/>
          </p:nvPr>
        </p:nvSpPr>
        <p:spPr>
          <a:xfrm>
            <a:off x="457200" y="1219200"/>
            <a:ext cx="8229600" cy="4937125"/>
          </a:xfrm>
        </p:spPr>
        <p:txBody>
          <a:bodyPr/>
          <a:lstStyle/>
          <a:p>
            <a:pPr eaLnBrk="1" hangingPunct="1"/>
            <a:r>
              <a:rPr lang="en-US" sz="2000" dirty="0"/>
              <a:t>Flagstaff Mall</a:t>
            </a:r>
          </a:p>
          <a:p>
            <a:pPr eaLnBrk="1" hangingPunct="1"/>
            <a:r>
              <a:rPr lang="en-US" sz="2000" dirty="0"/>
              <a:t>Taco Bell</a:t>
            </a:r>
          </a:p>
          <a:p>
            <a:pPr eaLnBrk="1" hangingPunct="1"/>
            <a:r>
              <a:rPr lang="en-US" sz="2000" dirty="0"/>
              <a:t>Burger King</a:t>
            </a:r>
          </a:p>
          <a:p>
            <a:pPr eaLnBrk="1" hangingPunct="1"/>
            <a:r>
              <a:rPr lang="en-US" sz="2000" dirty="0"/>
              <a:t>McDonald’s</a:t>
            </a:r>
          </a:p>
          <a:p>
            <a:pPr eaLnBrk="1" hangingPunct="1"/>
            <a:r>
              <a:rPr lang="en-US" sz="2000" dirty="0"/>
              <a:t>Target</a:t>
            </a:r>
          </a:p>
          <a:p>
            <a:pPr eaLnBrk="1" hangingPunct="1"/>
            <a:r>
              <a:rPr lang="en-US" sz="2000" dirty="0"/>
              <a:t>Wal-Mart</a:t>
            </a:r>
          </a:p>
          <a:p>
            <a:pPr eaLnBrk="1" hangingPunct="1"/>
            <a:r>
              <a:rPr lang="en-US" sz="2000" dirty="0" err="1"/>
              <a:t>Bashas</a:t>
            </a:r>
            <a:r>
              <a:rPr lang="en-US" sz="2000" dirty="0"/>
              <a:t>’</a:t>
            </a:r>
          </a:p>
          <a:p>
            <a:pPr eaLnBrk="1" hangingPunct="1"/>
            <a:r>
              <a:rPr lang="en-US" sz="2000" dirty="0"/>
              <a:t>Safeway         </a:t>
            </a:r>
          </a:p>
          <a:p>
            <a:pPr eaLnBrk="1" hangingPunct="1"/>
            <a:r>
              <a:rPr lang="en-US" sz="2000" dirty="0"/>
              <a:t>Fry’s</a:t>
            </a:r>
          </a:p>
          <a:p>
            <a:pPr eaLnBrk="1" hangingPunct="1"/>
            <a:r>
              <a:rPr lang="en-US" sz="2000" dirty="0"/>
              <a:t>Albertson’s</a:t>
            </a:r>
          </a:p>
          <a:p>
            <a:pPr eaLnBrk="1" hangingPunct="1"/>
            <a:r>
              <a:rPr lang="en-US" sz="2000" dirty="0"/>
              <a:t>Sam’s Club</a:t>
            </a:r>
          </a:p>
          <a:p>
            <a:pPr eaLnBrk="1" hangingPunct="1"/>
            <a:r>
              <a:rPr lang="en-US" sz="2000" dirty="0"/>
              <a:t>Other business placements…….</a:t>
            </a:r>
          </a:p>
          <a:p>
            <a:pPr eaLnBrk="1" hangingPunct="1">
              <a:buNone/>
            </a:pPr>
            <a:r>
              <a:rPr lang="en-US" dirty="0"/>
              <a:t>                            </a:t>
            </a:r>
          </a:p>
          <a:p>
            <a:pPr eaLnBrk="1" hangingPunct="1"/>
            <a:endParaRPr lang="en-US" dirty="0"/>
          </a:p>
          <a:p>
            <a:pPr eaLnBrk="1" hangingPunct="1"/>
            <a:endParaRPr lang="en-US" dirty="0"/>
          </a:p>
        </p:txBody>
      </p:sp>
      <p:pic>
        <p:nvPicPr>
          <p:cNvPr id="4" name="Picture 3" descr="get-work-permit-illinois-200X200.jpg"/>
          <p:cNvPicPr>
            <a:picLocks noChangeAspect="1"/>
          </p:cNvPicPr>
          <p:nvPr/>
        </p:nvPicPr>
        <p:blipFill>
          <a:blip r:embed="rId2"/>
          <a:stretch>
            <a:fillRect/>
          </a:stretch>
        </p:blipFill>
        <p:spPr>
          <a:xfrm>
            <a:off x="5410200" y="1371600"/>
            <a:ext cx="2971800" cy="2971800"/>
          </a:xfrm>
          <a:prstGeom prst="rect">
            <a:avLst/>
          </a:prstGeom>
          <a:ln>
            <a:noFill/>
          </a:ln>
          <a:effectLst>
            <a:softEdge rad="112500"/>
          </a:effectLst>
        </p:spPr>
      </p:pic>
      <p:pic>
        <p:nvPicPr>
          <p:cNvPr id="27654" name="Picture 6" descr="http://img2.timeinc.net/people/i/2007/database/kevinfederline/kevin_federline11_180.jpg"/>
          <p:cNvPicPr>
            <a:picLocks noChangeAspect="1" noChangeArrowheads="1"/>
          </p:cNvPicPr>
          <p:nvPr/>
        </p:nvPicPr>
        <p:blipFill>
          <a:blip r:embed="rId3"/>
          <a:srcRect/>
          <a:stretch>
            <a:fillRect/>
          </a:stretch>
        </p:blipFill>
        <p:spPr bwMode="auto">
          <a:xfrm>
            <a:off x="3048000" y="2667000"/>
            <a:ext cx="1714500" cy="2286000"/>
          </a:xfrm>
          <a:prstGeom prst="rect">
            <a:avLst/>
          </a:prstGeom>
          <a:noFill/>
          <a:effectLst>
            <a:softEdge rad="63500"/>
          </a:effectLst>
        </p:spPr>
      </p:pic>
      <p:pic>
        <p:nvPicPr>
          <p:cNvPr id="27656" name="Picture 8" descr="http://t3.gstatic.com/images?q=tbn:CTV7Ur3U0WQf1M:http://www.dallasnews.com/sharedcontent/dws/img/v3/05-24-2007.193100_EarnsWalMart.G7C25DGCP.1.jpg">
            <a:hlinkClick r:id="rId4"/>
          </p:cNvPr>
          <p:cNvPicPr>
            <a:picLocks noChangeAspect="1" noChangeArrowheads="1"/>
          </p:cNvPicPr>
          <p:nvPr/>
        </p:nvPicPr>
        <p:blipFill>
          <a:blip r:embed="rId5"/>
          <a:srcRect/>
          <a:stretch>
            <a:fillRect/>
          </a:stretch>
        </p:blipFill>
        <p:spPr bwMode="auto">
          <a:xfrm>
            <a:off x="4876800" y="4419600"/>
            <a:ext cx="1371600" cy="2171702"/>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Insurance</a:t>
            </a:r>
          </a:p>
        </p:txBody>
      </p:sp>
      <p:sp>
        <p:nvSpPr>
          <p:cNvPr id="29699" name="Rectangle 3"/>
          <p:cNvSpPr>
            <a:spLocks noGrp="1" noChangeArrowheads="1"/>
          </p:cNvSpPr>
          <p:nvPr>
            <p:ph sz="quarter" idx="1"/>
          </p:nvPr>
        </p:nvSpPr>
        <p:spPr>
          <a:xfrm>
            <a:off x="457200" y="1219200"/>
            <a:ext cx="8229600" cy="4937125"/>
          </a:xfrm>
        </p:spPr>
        <p:txBody>
          <a:bodyPr/>
          <a:lstStyle/>
          <a:p>
            <a:pPr eaLnBrk="1" hangingPunct="1"/>
            <a:r>
              <a:rPr lang="en-US"/>
              <a:t>The Flagstaff Unified School District insurance program follows a student to his/her place of employment.</a:t>
            </a:r>
          </a:p>
          <a:p>
            <a:pPr eaLnBrk="1" hangingPunct="1"/>
            <a:r>
              <a:rPr lang="en-US"/>
              <a:t>The district can supply your business with a Certificate of Insurance for all students involved in either  competitive or supportive employment at your business.  </a:t>
            </a:r>
          </a:p>
          <a:p>
            <a:pPr eaLnBrk="1" hangingPunct="1"/>
            <a:r>
              <a:rPr lang="en-US"/>
              <a:t> The Technical Information Bulletin below contains relevant information from both Federal and State regulations regarding Student Work Programs:</a:t>
            </a:r>
          </a:p>
          <a:p>
            <a:pPr eaLnBrk="1" hangingPunct="1">
              <a:buFont typeface="Wingdings 3" pitchFamily="18" charset="2"/>
              <a:buNone/>
            </a:pPr>
            <a:endParaRPr lang="en-US"/>
          </a:p>
          <a:p>
            <a:pPr lvl="1" eaLnBrk="1" hangingPunct="1"/>
            <a:r>
              <a:rPr lang="en-US" sz="2800">
                <a:hlinkClick r:id="rId2" action="ppaction://hlinkfile"/>
              </a:rPr>
              <a:t>AZ Risk Retention Trust Bulletin #23</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Effect transition="in" filter="fade">
                                      <p:cBhvr>
                                        <p:cTn id="21" dur="1000"/>
                                        <p:tgtEl>
                                          <p:spTgt spid="29699">
                                            <p:txEl>
                                              <p:pRg st="2" end="2"/>
                                            </p:txEl>
                                          </p:spTgt>
                                        </p:tgtEl>
                                      </p:cBhvr>
                                    </p:animEffect>
                                    <p:anim calcmode="lin" valueType="num">
                                      <p:cBhvr>
                                        <p:cTn id="22"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699">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9699">
                                            <p:txEl>
                                              <p:pRg st="4" end="4"/>
                                            </p:txEl>
                                          </p:spTgt>
                                        </p:tgtEl>
                                        <p:attrNameLst>
                                          <p:attrName>style.visibility</p:attrName>
                                        </p:attrNameLst>
                                      </p:cBhvr>
                                      <p:to>
                                        <p:strVal val="visible"/>
                                      </p:to>
                                    </p:set>
                                    <p:animEffect transition="in" filter="fade">
                                      <p:cBhvr>
                                        <p:cTn id="26" dur="1000"/>
                                        <p:tgtEl>
                                          <p:spTgt spid="29699">
                                            <p:txEl>
                                              <p:pRg st="4" end="4"/>
                                            </p:txEl>
                                          </p:spTgt>
                                        </p:tgtEl>
                                      </p:cBhvr>
                                    </p:animEffect>
                                    <p:anim calcmode="lin" valueType="num">
                                      <p:cBhvr>
                                        <p:cTn id="27"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2800"/>
              <a:t>Why Hire Youth?</a:t>
            </a:r>
            <a:br>
              <a:rPr lang="en-US" sz="2800"/>
            </a:br>
            <a:r>
              <a:rPr lang="en-US" sz="2800"/>
              <a:t>Myths &amp; Realities about Youth Employees</a:t>
            </a:r>
          </a:p>
        </p:txBody>
      </p:sp>
      <p:sp>
        <p:nvSpPr>
          <p:cNvPr id="32771" name="Content Placeholder 2"/>
          <p:cNvSpPr>
            <a:spLocks noGrp="1"/>
          </p:cNvSpPr>
          <p:nvPr>
            <p:ph sz="quarter" idx="1"/>
          </p:nvPr>
        </p:nvSpPr>
        <p:spPr>
          <a:xfrm>
            <a:off x="381000" y="990600"/>
            <a:ext cx="8305800" cy="5165725"/>
          </a:xfrm>
        </p:spPr>
        <p:txBody>
          <a:bodyPr/>
          <a:lstStyle/>
          <a:p>
            <a:pPr eaLnBrk="1" hangingPunct="1"/>
            <a:endParaRPr lang="en-US" sz="1800" dirty="0">
              <a:solidFill>
                <a:srgbClr val="FF0000"/>
              </a:solidFill>
            </a:endParaRPr>
          </a:p>
          <a:p>
            <a:pPr eaLnBrk="1" hangingPunct="1"/>
            <a:r>
              <a:rPr lang="en-US" sz="1800" dirty="0">
                <a:solidFill>
                  <a:srgbClr val="FF0000"/>
                </a:solidFill>
              </a:rPr>
              <a:t>Myth</a:t>
            </a:r>
            <a:r>
              <a:rPr lang="en-US" sz="1800" dirty="0"/>
              <a:t>:   Young workers are hard to train.</a:t>
            </a:r>
          </a:p>
          <a:p>
            <a:pPr eaLnBrk="1" hangingPunct="1"/>
            <a:r>
              <a:rPr lang="en-US" sz="1800" dirty="0">
                <a:solidFill>
                  <a:srgbClr val="00B050"/>
                </a:solidFill>
              </a:rPr>
              <a:t>Reality:</a:t>
            </a:r>
            <a:r>
              <a:rPr lang="en-US" sz="1800" dirty="0"/>
              <a:t>   Youth are usually flexible and take to training well.</a:t>
            </a:r>
          </a:p>
          <a:p>
            <a:pPr eaLnBrk="1" hangingPunct="1"/>
            <a:endParaRPr lang="en-US" sz="1800" dirty="0"/>
          </a:p>
          <a:p>
            <a:pPr eaLnBrk="1" hangingPunct="1"/>
            <a:r>
              <a:rPr lang="en-US" sz="1800" dirty="0">
                <a:solidFill>
                  <a:srgbClr val="FF0000"/>
                </a:solidFill>
              </a:rPr>
              <a:t>Myth</a:t>
            </a:r>
            <a:r>
              <a:rPr lang="en-US" sz="1800" dirty="0"/>
              <a:t>:   Young people have poor work skills.</a:t>
            </a:r>
          </a:p>
          <a:p>
            <a:pPr eaLnBrk="1" hangingPunct="1"/>
            <a:r>
              <a:rPr lang="en-US" sz="1800" dirty="0">
                <a:solidFill>
                  <a:srgbClr val="00B050"/>
                </a:solidFill>
              </a:rPr>
              <a:t>Reality:</a:t>
            </a:r>
            <a:r>
              <a:rPr lang="en-US" sz="1800" dirty="0"/>
              <a:t>   Skills are different than qualities.   When interviewing youth,  define qualities you are looking for.  Skills can be taught.</a:t>
            </a:r>
          </a:p>
          <a:p>
            <a:pPr eaLnBrk="1" hangingPunct="1"/>
            <a:endParaRPr lang="en-US" sz="1800" dirty="0"/>
          </a:p>
          <a:p>
            <a:pPr eaLnBrk="1" hangingPunct="1"/>
            <a:r>
              <a:rPr lang="en-US" sz="1800" dirty="0">
                <a:solidFill>
                  <a:srgbClr val="FF0000"/>
                </a:solidFill>
              </a:rPr>
              <a:t>Myth</a:t>
            </a:r>
            <a:r>
              <a:rPr lang="en-US" sz="1800" dirty="0"/>
              <a:t>:   Young people are unmotivated towards work.</a:t>
            </a:r>
          </a:p>
          <a:p>
            <a:pPr eaLnBrk="1" hangingPunct="1"/>
            <a:r>
              <a:rPr lang="en-US" sz="1800" dirty="0">
                <a:solidFill>
                  <a:srgbClr val="00B050"/>
                </a:solidFill>
              </a:rPr>
              <a:t>Reality:   </a:t>
            </a:r>
            <a:r>
              <a:rPr lang="en-US" sz="1800" dirty="0"/>
              <a:t>Young workers are just starting a lifetime in the workplace.  Most are very enthusiastic about taking on adult responsibilities,  earning their own money,  establishing independence, etc.  ^   </a:t>
            </a:r>
          </a:p>
          <a:p>
            <a:pPr eaLnBrk="1" hangingPunct="1"/>
            <a:endParaRPr lang="en-US" sz="1800" dirty="0"/>
          </a:p>
          <a:p>
            <a:pPr eaLnBrk="1" hangingPunct="1"/>
            <a:endParaRPr lang="en-US" sz="1800" dirty="0"/>
          </a:p>
          <a:p>
            <a:pPr eaLnBrk="1" hangingPunct="1"/>
            <a:endParaRPr lang="en-US" sz="1800" dirty="0"/>
          </a:p>
          <a:p>
            <a:pPr eaLnBrk="1" hangingPunct="1"/>
            <a:r>
              <a:rPr lang="en-US" sz="1800" dirty="0"/>
              <a:t>                                                                                                                (cont.)</a:t>
            </a:r>
          </a:p>
          <a:p>
            <a:pPr eaLnBrk="1" hangingPunct="1"/>
            <a:endParaRPr lang="en-US" dirty="0"/>
          </a:p>
          <a:p>
            <a:pPr eaLnBrk="1" hangingPunct="1"/>
            <a:endParaRPr lang="en-US" dirty="0"/>
          </a:p>
        </p:txBody>
      </p:sp>
      <p:pic>
        <p:nvPicPr>
          <p:cNvPr id="4" name="Picture 3" descr="traineechefsES0411_468x414.jpg"/>
          <p:cNvPicPr>
            <a:picLocks noChangeAspect="1"/>
          </p:cNvPicPr>
          <p:nvPr/>
        </p:nvPicPr>
        <p:blipFill>
          <a:blip r:embed="rId2"/>
          <a:stretch>
            <a:fillRect/>
          </a:stretch>
        </p:blipFill>
        <p:spPr>
          <a:xfrm>
            <a:off x="1141343" y="5036526"/>
            <a:ext cx="2059057" cy="1821474"/>
          </a:xfrm>
          <a:prstGeom prst="rect">
            <a:avLst/>
          </a:prstGeom>
          <a:ln>
            <a:noFill/>
          </a:ln>
          <a:effectLst>
            <a:softEdge rad="112500"/>
          </a:effectLst>
        </p:spPr>
      </p:pic>
      <p:pic>
        <p:nvPicPr>
          <p:cNvPr id="5" name="Picture 4" descr="emmapicking.jpg"/>
          <p:cNvPicPr>
            <a:picLocks noChangeAspect="1"/>
          </p:cNvPicPr>
          <p:nvPr/>
        </p:nvPicPr>
        <p:blipFill>
          <a:blip r:embed="rId3"/>
          <a:stretch>
            <a:fillRect/>
          </a:stretch>
        </p:blipFill>
        <p:spPr>
          <a:xfrm>
            <a:off x="4928141" y="5000700"/>
            <a:ext cx="2463260" cy="18572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277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1000"/>
                                        <p:tgtEl>
                                          <p:spTgt spid="32771">
                                            <p:txEl>
                                              <p:pRg st="2" end="2"/>
                                            </p:txEl>
                                          </p:spTgt>
                                        </p:tgtEl>
                                      </p:cBhvr>
                                    </p:animEffect>
                                    <p:anim calcmode="lin" valueType="num">
                                      <p:cBhvr>
                                        <p:cTn id="16"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fade">
                                      <p:cBhvr>
                                        <p:cTn id="22" dur="1000"/>
                                        <p:tgtEl>
                                          <p:spTgt spid="32771">
                                            <p:txEl>
                                              <p:pRg st="4" end="4"/>
                                            </p:txEl>
                                          </p:spTgt>
                                        </p:tgtEl>
                                      </p:cBhvr>
                                    </p:animEffect>
                                    <p:anim calcmode="lin" valueType="num">
                                      <p:cBhvr>
                                        <p:cTn id="23"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277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2771">
                                            <p:txEl>
                                              <p:pRg st="5" end="5"/>
                                            </p:txEl>
                                          </p:spTgt>
                                        </p:tgtEl>
                                        <p:attrNameLst>
                                          <p:attrName>style.visibility</p:attrName>
                                        </p:attrNameLst>
                                      </p:cBhvr>
                                      <p:to>
                                        <p:strVal val="visible"/>
                                      </p:to>
                                    </p:set>
                                    <p:animEffect transition="in" filter="fade">
                                      <p:cBhvr>
                                        <p:cTn id="30" dur="1000"/>
                                        <p:tgtEl>
                                          <p:spTgt spid="32771">
                                            <p:txEl>
                                              <p:pRg st="5" end="5"/>
                                            </p:txEl>
                                          </p:spTgt>
                                        </p:tgtEl>
                                      </p:cBhvr>
                                    </p:animEffect>
                                    <p:anim calcmode="lin" valueType="num">
                                      <p:cBhvr>
                                        <p:cTn id="31"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Effect transition="in" filter="fade">
                                      <p:cBhvr>
                                        <p:cTn id="37" dur="1000"/>
                                        <p:tgtEl>
                                          <p:spTgt spid="32771">
                                            <p:txEl>
                                              <p:pRg st="7" end="7"/>
                                            </p:txEl>
                                          </p:spTgt>
                                        </p:tgtEl>
                                      </p:cBhvr>
                                    </p:animEffect>
                                    <p:anim calcmode="lin" valueType="num">
                                      <p:cBhvr>
                                        <p:cTn id="38"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2771">
                                            <p:txEl>
                                              <p:pRg st="8" end="8"/>
                                            </p:txEl>
                                          </p:spTgt>
                                        </p:tgtEl>
                                        <p:attrNameLst>
                                          <p:attrName>style.visibility</p:attrName>
                                        </p:attrNameLst>
                                      </p:cBhvr>
                                      <p:to>
                                        <p:strVal val="visible"/>
                                      </p:to>
                                    </p:set>
                                    <p:animEffect transition="in" filter="fade">
                                      <p:cBhvr>
                                        <p:cTn id="45" dur="1000"/>
                                        <p:tgtEl>
                                          <p:spTgt spid="32771">
                                            <p:txEl>
                                              <p:pRg st="8" end="8"/>
                                            </p:txEl>
                                          </p:spTgt>
                                        </p:tgtEl>
                                      </p:cBhvr>
                                    </p:animEffect>
                                    <p:anim calcmode="lin" valueType="num">
                                      <p:cBhvr>
                                        <p:cTn id="46"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27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32771">
                                            <p:txEl>
                                              <p:pRg st="12" end="12"/>
                                            </p:txEl>
                                          </p:spTgt>
                                        </p:tgtEl>
                                        <p:attrNameLst>
                                          <p:attrName>style.visibility</p:attrName>
                                        </p:attrNameLst>
                                      </p:cBhvr>
                                      <p:to>
                                        <p:strVal val="visible"/>
                                      </p:to>
                                    </p:set>
                                    <p:animEffect transition="in" filter="fade">
                                      <p:cBhvr>
                                        <p:cTn id="52" dur="1000"/>
                                        <p:tgtEl>
                                          <p:spTgt spid="32771">
                                            <p:txEl>
                                              <p:pRg st="12" end="12"/>
                                            </p:txEl>
                                          </p:spTgt>
                                        </p:tgtEl>
                                      </p:cBhvr>
                                    </p:animEffect>
                                    <p:anim calcmode="lin" valueType="num">
                                      <p:cBhvr>
                                        <p:cTn id="53" dur="10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3277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a:solidFill>
                  <a:srgbClr val="00B0F0"/>
                </a:solidFill>
                <a:latin typeface="Arial Black" pitchFamily="34" charset="0"/>
              </a:rPr>
              <a:t>Why hire a student worker, especially one with a disability?</a:t>
            </a:r>
          </a:p>
        </p:txBody>
      </p:sp>
      <p:sp>
        <p:nvSpPr>
          <p:cNvPr id="10243" name="Rectangle 3"/>
          <p:cNvSpPr>
            <a:spLocks noGrp="1" noChangeArrowheads="1"/>
          </p:cNvSpPr>
          <p:nvPr>
            <p:ph sz="quarter" idx="1"/>
          </p:nvPr>
        </p:nvSpPr>
        <p:spPr>
          <a:xfrm>
            <a:off x="304800" y="1219200"/>
            <a:ext cx="8229600" cy="4479925"/>
          </a:xfrm>
        </p:spPr>
        <p:txBody>
          <a:bodyPr/>
          <a:lstStyle/>
          <a:p>
            <a:pPr eaLnBrk="1" hangingPunct="1">
              <a:buFont typeface="Wingdings 3" pitchFamily="18" charset="2"/>
              <a:buNone/>
            </a:pPr>
            <a:endParaRPr lang="en-US"/>
          </a:p>
          <a:p>
            <a:pPr eaLnBrk="1" hangingPunct="1">
              <a:buFont typeface="Wingdings 3" pitchFamily="18" charset="2"/>
              <a:buNone/>
            </a:pPr>
            <a:r>
              <a:rPr lang="en-US" sz="3200"/>
              <a:t>Because </a:t>
            </a:r>
            <a:r>
              <a:rPr lang="en-US" sz="3200" u="sng"/>
              <a:t>Everybody</a:t>
            </a:r>
            <a:r>
              <a:rPr lang="en-US" sz="3200"/>
              <a:t> Wins:  Students, Businesses, Schools &amp; the Community!</a:t>
            </a:r>
          </a:p>
          <a:p>
            <a:pPr eaLnBrk="1" hangingPunct="1">
              <a:buFont typeface="Wingdings 3" pitchFamily="18" charset="2"/>
              <a:buNone/>
            </a:pPr>
            <a:endParaRPr lang="en-US"/>
          </a:p>
        </p:txBody>
      </p:sp>
      <p:pic>
        <p:nvPicPr>
          <p:cNvPr id="10244" name="Picture 8" descr="MPj04226110000[1]"/>
          <p:cNvPicPr>
            <a:picLocks noChangeAspect="1" noChangeArrowheads="1"/>
          </p:cNvPicPr>
          <p:nvPr/>
        </p:nvPicPr>
        <p:blipFill>
          <a:blip r:embed="rId2"/>
          <a:srcRect/>
          <a:stretch>
            <a:fillRect/>
          </a:stretch>
        </p:blipFill>
        <p:spPr bwMode="auto">
          <a:xfrm>
            <a:off x="1066800" y="2819400"/>
            <a:ext cx="3186062" cy="1905000"/>
          </a:xfrm>
          <a:prstGeom prst="rect">
            <a:avLst/>
          </a:prstGeom>
          <a:ln>
            <a:noFill/>
          </a:ln>
          <a:effectLst>
            <a:softEdge rad="112500"/>
          </a:effectLst>
        </p:spPr>
      </p:pic>
      <p:pic>
        <p:nvPicPr>
          <p:cNvPr id="10245" name="Picture 5" descr="C:\Documents and Settings\rrandall\My Documents\My Pictures\group_of_teenagers.gif"/>
          <p:cNvPicPr>
            <a:picLocks noChangeAspect="1" noChangeArrowheads="1"/>
          </p:cNvPicPr>
          <p:nvPr/>
        </p:nvPicPr>
        <p:blipFill>
          <a:blip r:embed="rId3"/>
          <a:srcRect/>
          <a:stretch>
            <a:fillRect/>
          </a:stretch>
        </p:blipFill>
        <p:spPr bwMode="auto">
          <a:xfrm>
            <a:off x="5562600" y="2362200"/>
            <a:ext cx="2743200" cy="4300303"/>
          </a:xfrm>
          <a:prstGeom prst="rect">
            <a:avLst/>
          </a:prstGeom>
          <a:noFill/>
          <a:effectLst>
            <a:softEdge rad="31750"/>
          </a:effectLst>
        </p:spPr>
      </p:pic>
      <p:pic>
        <p:nvPicPr>
          <p:cNvPr id="10250" name="Picture 10" descr="C:\Documents and Settings\rrandall\My Documents\My Pictures\369%20(Medium).jpg"/>
          <p:cNvPicPr>
            <a:picLocks noChangeAspect="1" noChangeArrowheads="1"/>
          </p:cNvPicPr>
          <p:nvPr/>
        </p:nvPicPr>
        <p:blipFill>
          <a:blip r:embed="rId4"/>
          <a:srcRect/>
          <a:stretch>
            <a:fillRect/>
          </a:stretch>
        </p:blipFill>
        <p:spPr bwMode="auto">
          <a:xfrm>
            <a:off x="762000" y="4743450"/>
            <a:ext cx="2438400" cy="1828800"/>
          </a:xfrm>
          <a:prstGeom prst="rect">
            <a:avLst/>
          </a:prstGeom>
          <a:noFill/>
          <a:effectLst>
            <a:softEdge rad="127000"/>
          </a:effectLst>
        </p:spPr>
      </p:pic>
      <p:pic>
        <p:nvPicPr>
          <p:cNvPr id="2" name="Picture 10" descr="Flagstaff's Heritage Square">
            <a:hlinkClick r:id="rId5" tooltip="View Full-Size"/>
          </p:cNvPr>
          <p:cNvPicPr>
            <a:picLocks noChangeAspect="1" noChangeArrowheads="1"/>
          </p:cNvPicPr>
          <p:nvPr/>
        </p:nvPicPr>
        <p:blipFill>
          <a:blip r:embed="rId6"/>
          <a:srcRect/>
          <a:stretch>
            <a:fillRect/>
          </a:stretch>
        </p:blipFill>
        <p:spPr bwMode="auto">
          <a:xfrm>
            <a:off x="3759098" y="4649660"/>
            <a:ext cx="1803502" cy="1979740"/>
          </a:xfrm>
          <a:prstGeom prst="rect">
            <a:avLst/>
          </a:prstGeom>
          <a:noFill/>
          <a:effectLst>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2800"/>
              <a:t>Myths &amp; Realities (cont.)</a:t>
            </a:r>
          </a:p>
        </p:txBody>
      </p:sp>
      <p:sp>
        <p:nvSpPr>
          <p:cNvPr id="33795" name="Content Placeholder 2"/>
          <p:cNvSpPr>
            <a:spLocks noGrp="1"/>
          </p:cNvSpPr>
          <p:nvPr>
            <p:ph sz="quarter" idx="1"/>
          </p:nvPr>
        </p:nvSpPr>
        <p:spPr>
          <a:xfrm>
            <a:off x="457200" y="1219200"/>
            <a:ext cx="8229600" cy="4937125"/>
          </a:xfrm>
        </p:spPr>
        <p:txBody>
          <a:bodyPr/>
          <a:lstStyle/>
          <a:p>
            <a:pPr eaLnBrk="1" hangingPunct="1"/>
            <a:r>
              <a:rPr lang="en-US" sz="1700">
                <a:solidFill>
                  <a:srgbClr val="FF0000"/>
                </a:solidFill>
              </a:rPr>
              <a:t>Myth</a:t>
            </a:r>
            <a:r>
              <a:rPr lang="en-US" sz="1700"/>
              <a:t>:   Young workers don’t take feedback well.</a:t>
            </a:r>
          </a:p>
          <a:p>
            <a:pPr eaLnBrk="1" hangingPunct="1"/>
            <a:r>
              <a:rPr lang="en-US" sz="1700">
                <a:solidFill>
                  <a:srgbClr val="00B050"/>
                </a:solidFill>
              </a:rPr>
              <a:t>Reality:   </a:t>
            </a:r>
            <a:r>
              <a:rPr lang="en-US" sz="1700"/>
              <a:t>Young workers need more feedback than do adults, but they are also accustomed to receiving it from parents, teachers, etc.</a:t>
            </a:r>
          </a:p>
          <a:p>
            <a:pPr eaLnBrk="1" hangingPunct="1"/>
            <a:endParaRPr lang="en-US" sz="1700"/>
          </a:p>
          <a:p>
            <a:pPr eaLnBrk="1" hangingPunct="1"/>
            <a:endParaRPr lang="en-US" sz="1700"/>
          </a:p>
          <a:p>
            <a:pPr eaLnBrk="1" hangingPunct="1"/>
            <a:endParaRPr lang="en-US" sz="1700"/>
          </a:p>
          <a:p>
            <a:pPr eaLnBrk="1" hangingPunct="1"/>
            <a:endParaRPr lang="en-US" sz="1700"/>
          </a:p>
          <a:p>
            <a:pPr eaLnBrk="1" hangingPunct="1"/>
            <a:endParaRPr lang="en-US" sz="1700"/>
          </a:p>
          <a:p>
            <a:pPr eaLnBrk="1" hangingPunct="1"/>
            <a:endParaRPr lang="en-US" sz="1700"/>
          </a:p>
          <a:p>
            <a:pPr eaLnBrk="1" hangingPunct="1"/>
            <a:r>
              <a:rPr lang="en-US" sz="1700">
                <a:solidFill>
                  <a:srgbClr val="FF0000"/>
                </a:solidFill>
              </a:rPr>
              <a:t>Myth</a:t>
            </a:r>
            <a:r>
              <a:rPr lang="en-US" sz="1700"/>
              <a:t>:   It’s hard to find good young workers.</a:t>
            </a:r>
          </a:p>
          <a:p>
            <a:pPr eaLnBrk="1" hangingPunct="1"/>
            <a:r>
              <a:rPr lang="en-US" sz="1700">
                <a:solidFill>
                  <a:srgbClr val="00B050"/>
                </a:solidFill>
              </a:rPr>
              <a:t>Reality</a:t>
            </a:r>
            <a:r>
              <a:rPr lang="en-US" sz="1700"/>
              <a:t>:   Many young people today are looking for meaningful employment.  Also, youth tend to be networked (through school,  teams,  church groups, Facebook, Craig’s List, etc.) better than potential adult workers.</a:t>
            </a:r>
          </a:p>
          <a:p>
            <a:pPr eaLnBrk="1" hangingPunct="1"/>
            <a:r>
              <a:rPr lang="en-US" sz="1700">
                <a:solidFill>
                  <a:srgbClr val="FF0000"/>
                </a:solidFill>
              </a:rPr>
              <a:t>Myth</a:t>
            </a:r>
            <a:r>
              <a:rPr lang="en-US" sz="1700"/>
              <a:t>:   Youth have a short attention span and are undependable.</a:t>
            </a:r>
          </a:p>
          <a:p>
            <a:pPr eaLnBrk="1" hangingPunct="1"/>
            <a:r>
              <a:rPr lang="en-US" sz="1700">
                <a:solidFill>
                  <a:srgbClr val="00B050"/>
                </a:solidFill>
              </a:rPr>
              <a:t>Reality</a:t>
            </a:r>
            <a:r>
              <a:rPr lang="en-US" sz="1700"/>
              <a:t>:   Youth can attend very well (if motivated to do so) and dependability is a learned skill.^</a:t>
            </a:r>
          </a:p>
        </p:txBody>
      </p:sp>
      <p:pic>
        <p:nvPicPr>
          <p:cNvPr id="6" name="Picture 5" descr="1AnthonyDevlinPA.gif"/>
          <p:cNvPicPr>
            <a:picLocks noChangeAspect="1"/>
          </p:cNvPicPr>
          <p:nvPr/>
        </p:nvPicPr>
        <p:blipFill>
          <a:blip r:embed="rId2"/>
          <a:stretch>
            <a:fillRect/>
          </a:stretch>
        </p:blipFill>
        <p:spPr>
          <a:xfrm>
            <a:off x="5181600" y="2209800"/>
            <a:ext cx="2895600" cy="2197702"/>
          </a:xfrm>
          <a:prstGeom prst="rect">
            <a:avLst/>
          </a:prstGeom>
          <a:ln>
            <a:noFill/>
          </a:ln>
          <a:effectLst>
            <a:softEdge rad="112500"/>
          </a:effectLst>
        </p:spPr>
      </p:pic>
      <p:pic>
        <p:nvPicPr>
          <p:cNvPr id="5" name="Picture 11" descr="C:\Documents and Settings\rrandall\My Documents\My Pictures\family-2-compressed.jpg"/>
          <p:cNvPicPr>
            <a:picLocks noChangeAspect="1" noChangeArrowheads="1"/>
          </p:cNvPicPr>
          <p:nvPr/>
        </p:nvPicPr>
        <p:blipFill>
          <a:blip r:embed="rId3"/>
          <a:srcRect/>
          <a:stretch>
            <a:fillRect/>
          </a:stretch>
        </p:blipFill>
        <p:spPr bwMode="auto">
          <a:xfrm>
            <a:off x="1600200" y="2290831"/>
            <a:ext cx="1905000" cy="1844611"/>
          </a:xfrm>
          <a:prstGeom prst="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379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79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Effect transition="in" filter="fade">
                                      <p:cBhvr>
                                        <p:cTn id="15" dur="1000"/>
                                        <p:tgtEl>
                                          <p:spTgt spid="33795">
                                            <p:txEl>
                                              <p:pRg st="1" end="1"/>
                                            </p:txEl>
                                          </p:spTgt>
                                        </p:tgtEl>
                                      </p:cBhvr>
                                    </p:animEffect>
                                    <p:anim calcmode="lin" valueType="num">
                                      <p:cBhvr>
                                        <p:cTn id="16"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3795">
                                            <p:txEl>
                                              <p:pRg st="8" end="8"/>
                                            </p:txEl>
                                          </p:spTgt>
                                        </p:tgtEl>
                                        <p:attrNameLst>
                                          <p:attrName>style.visibility</p:attrName>
                                        </p:attrNameLst>
                                      </p:cBhvr>
                                      <p:to>
                                        <p:strVal val="visible"/>
                                      </p:to>
                                    </p:set>
                                    <p:animEffect transition="in" filter="fade">
                                      <p:cBhvr>
                                        <p:cTn id="22" dur="1000"/>
                                        <p:tgtEl>
                                          <p:spTgt spid="33795">
                                            <p:txEl>
                                              <p:pRg st="8" end="8"/>
                                            </p:txEl>
                                          </p:spTgt>
                                        </p:tgtEl>
                                      </p:cBhvr>
                                    </p:animEffect>
                                    <p:anim calcmode="lin" valueType="num">
                                      <p:cBhvr>
                                        <p:cTn id="23" dur="10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3795">
                                            <p:txEl>
                                              <p:pRg st="8" end="8"/>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79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3795">
                                            <p:txEl>
                                              <p:pRg st="9" end="9"/>
                                            </p:txEl>
                                          </p:spTgt>
                                        </p:tgtEl>
                                        <p:attrNameLst>
                                          <p:attrName>style.visibility</p:attrName>
                                        </p:attrNameLst>
                                      </p:cBhvr>
                                      <p:to>
                                        <p:strVal val="visible"/>
                                      </p:to>
                                    </p:set>
                                    <p:animEffect transition="in" filter="fade">
                                      <p:cBhvr>
                                        <p:cTn id="30" dur="1000"/>
                                        <p:tgtEl>
                                          <p:spTgt spid="33795">
                                            <p:txEl>
                                              <p:pRg st="9" end="9"/>
                                            </p:txEl>
                                          </p:spTgt>
                                        </p:tgtEl>
                                      </p:cBhvr>
                                    </p:animEffect>
                                    <p:anim calcmode="lin" valueType="num">
                                      <p:cBhvr>
                                        <p:cTn id="31" dur="10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337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3795">
                                            <p:txEl>
                                              <p:pRg st="10" end="10"/>
                                            </p:txEl>
                                          </p:spTgt>
                                        </p:tgtEl>
                                        <p:attrNameLst>
                                          <p:attrName>style.visibility</p:attrName>
                                        </p:attrNameLst>
                                      </p:cBhvr>
                                      <p:to>
                                        <p:strVal val="visible"/>
                                      </p:to>
                                    </p:set>
                                    <p:animEffect transition="in" filter="fade">
                                      <p:cBhvr>
                                        <p:cTn id="37" dur="1000"/>
                                        <p:tgtEl>
                                          <p:spTgt spid="33795">
                                            <p:txEl>
                                              <p:pRg st="10" end="10"/>
                                            </p:txEl>
                                          </p:spTgt>
                                        </p:tgtEl>
                                      </p:cBhvr>
                                    </p:animEffect>
                                    <p:anim calcmode="lin" valueType="num">
                                      <p:cBhvr>
                                        <p:cTn id="38" dur="1000" fill="hold"/>
                                        <p:tgtEl>
                                          <p:spTgt spid="33795">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3795">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3795">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3795">
                                            <p:txEl>
                                              <p:pRg st="11" end="11"/>
                                            </p:txEl>
                                          </p:spTgt>
                                        </p:tgtEl>
                                        <p:attrNameLst>
                                          <p:attrName>style.visibility</p:attrName>
                                        </p:attrNameLst>
                                      </p:cBhvr>
                                      <p:to>
                                        <p:strVal val="visible"/>
                                      </p:to>
                                    </p:set>
                                    <p:animEffect transition="in" filter="fade">
                                      <p:cBhvr>
                                        <p:cTn id="45" dur="1000"/>
                                        <p:tgtEl>
                                          <p:spTgt spid="33795">
                                            <p:txEl>
                                              <p:pRg st="11" end="11"/>
                                            </p:txEl>
                                          </p:spTgt>
                                        </p:tgtEl>
                                      </p:cBhvr>
                                    </p:animEffect>
                                    <p:anim calcmode="lin" valueType="num">
                                      <p:cBhvr>
                                        <p:cTn id="46" dur="1000" fill="hold"/>
                                        <p:tgtEl>
                                          <p:spTgt spid="33795">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379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74638"/>
            <a:ext cx="8077200" cy="715962"/>
          </a:xfrm>
        </p:spPr>
        <p:txBody>
          <a:bodyPr/>
          <a:lstStyle/>
          <a:p>
            <a:pPr eaLnBrk="1" hangingPunct="1"/>
            <a:r>
              <a:rPr lang="en-US" sz="2800"/>
              <a:t>Value in Hiring Youth</a:t>
            </a:r>
          </a:p>
        </p:txBody>
      </p:sp>
      <p:sp>
        <p:nvSpPr>
          <p:cNvPr id="30723" name="Rectangle 3"/>
          <p:cNvSpPr>
            <a:spLocks noGrp="1" noChangeArrowheads="1"/>
          </p:cNvSpPr>
          <p:nvPr>
            <p:ph sz="quarter" idx="1"/>
          </p:nvPr>
        </p:nvSpPr>
        <p:spPr>
          <a:xfrm>
            <a:off x="457200" y="1219200"/>
            <a:ext cx="8229600" cy="4937125"/>
          </a:xfrm>
        </p:spPr>
        <p:txBody>
          <a:bodyPr/>
          <a:lstStyle/>
          <a:p>
            <a:pPr eaLnBrk="1" hangingPunct="1"/>
            <a:r>
              <a:rPr lang="en-US" sz="2000" dirty="0"/>
              <a:t>Employment provides a young person the opportunity to shine, perhaps for the first time!</a:t>
            </a:r>
          </a:p>
          <a:p>
            <a:pPr eaLnBrk="1" hangingPunct="1"/>
            <a:r>
              <a:rPr lang="en-US" sz="2000" dirty="0"/>
              <a:t> Employment provides a young person the experiences needed to be a competitive and productive employee now and in the future.</a:t>
            </a:r>
          </a:p>
          <a:p>
            <a:pPr eaLnBrk="1" hangingPunct="1"/>
            <a:r>
              <a:rPr lang="en-US" sz="2000" dirty="0"/>
              <a:t>Employment provides a young person a vocational setting where he/she may realize his/her true strengths and abilities. </a:t>
            </a:r>
          </a:p>
          <a:p>
            <a:pPr eaLnBrk="1" hangingPunct="1"/>
            <a:r>
              <a:rPr lang="en-US" sz="2000" dirty="0"/>
              <a:t>Youth are eager to learn new skills</a:t>
            </a:r>
          </a:p>
          <a:p>
            <a:pPr eaLnBrk="1" hangingPunct="1"/>
            <a:r>
              <a:rPr lang="en-US" sz="2000" dirty="0"/>
              <a:t>Youth make good trainees (usually they have fewer preconceived notions about the workplace than adults)^ </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buFont typeface="Wingdings 3" pitchFamily="18" charset="2"/>
              <a:buNone/>
            </a:pPr>
            <a:r>
              <a:rPr lang="en-US" sz="2000" dirty="0"/>
              <a:t>                                                                                                      (cont.)</a:t>
            </a:r>
          </a:p>
          <a:p>
            <a:pPr eaLnBrk="1" hangingPunct="1"/>
            <a:endParaRPr lang="en-US" sz="2000" dirty="0"/>
          </a:p>
          <a:p>
            <a:pPr eaLnBrk="1" hangingPunct="1"/>
            <a:endParaRPr lang="en-US" sz="2000" dirty="0"/>
          </a:p>
          <a:p>
            <a:pPr eaLnBrk="1" hangingPunct="1"/>
            <a:endParaRPr lang="en-US" dirty="0"/>
          </a:p>
        </p:txBody>
      </p:sp>
      <p:pic>
        <p:nvPicPr>
          <p:cNvPr id="29700" name="Picture 5" descr="C:\Documents and Settings\rrandall\My Documents\My Pictures\summer-jobs-for-teenagers_s600x600.jpg"/>
          <p:cNvPicPr>
            <a:picLocks noChangeAspect="1" noChangeArrowheads="1"/>
          </p:cNvPicPr>
          <p:nvPr/>
        </p:nvPicPr>
        <p:blipFill>
          <a:blip r:embed="rId3"/>
          <a:srcRect/>
          <a:stretch>
            <a:fillRect/>
          </a:stretch>
        </p:blipFill>
        <p:spPr bwMode="auto">
          <a:xfrm>
            <a:off x="2209800" y="4495800"/>
            <a:ext cx="2422525" cy="1608138"/>
          </a:xfrm>
          <a:prstGeom prst="rect">
            <a:avLst/>
          </a:prstGeom>
          <a:noFill/>
          <a:ln w="9525">
            <a:noFill/>
            <a:miter lim="800000"/>
            <a:headEnd/>
            <a:tailEnd/>
          </a:ln>
          <a:effectLst>
            <a:softEdge rad="63500"/>
          </a:effectLst>
        </p:spPr>
      </p:pic>
      <p:pic>
        <p:nvPicPr>
          <p:cNvPr id="29701" name="Picture 6" descr="C:\Documents and Settings\rrandall\My Documents\My Pictures\teens-working-240bs072009.jpg"/>
          <p:cNvPicPr>
            <a:picLocks noChangeAspect="1" noChangeArrowheads="1"/>
          </p:cNvPicPr>
          <p:nvPr/>
        </p:nvPicPr>
        <p:blipFill>
          <a:blip r:embed="rId4"/>
          <a:srcRect/>
          <a:stretch>
            <a:fillRect/>
          </a:stretch>
        </p:blipFill>
        <p:spPr bwMode="auto">
          <a:xfrm>
            <a:off x="5257800" y="4152900"/>
            <a:ext cx="1574800" cy="2362200"/>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Scale>
                                      <p:cBhvr>
                                        <p:cTn id="13" dur="1000" decel="50000" fill="hold">
                                          <p:stCondLst>
                                            <p:cond delay="0"/>
                                          </p:stCondLst>
                                        </p:cTn>
                                        <p:tgtEl>
                                          <p:spTgt spid="307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0723">
                                            <p:txEl>
                                              <p:pRg st="1" end="1"/>
                                            </p:txEl>
                                          </p:spTgt>
                                        </p:tgtEl>
                                        <p:attrNameLst>
                                          <p:attrName>ppt_x</p:attrName>
                                          <p:attrName>ppt_y</p:attrName>
                                        </p:attrNameLst>
                                      </p:cBhvr>
                                    </p:animMotion>
                                    <p:animEffect transition="in" filter="fade">
                                      <p:cBhvr>
                                        <p:cTn id="15" dur="1000"/>
                                        <p:tgtEl>
                                          <p:spTgt spid="307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30723">
                                            <p:txEl>
                                              <p:pRg st="2" end="2"/>
                                            </p:txEl>
                                          </p:spTgt>
                                        </p:tgtEl>
                                        <p:attrNameLst>
                                          <p:attrName>style.visibility</p:attrName>
                                        </p:attrNameLst>
                                      </p:cBhvr>
                                      <p:to>
                                        <p:strVal val="visible"/>
                                      </p:to>
                                    </p:set>
                                    <p:animScale>
                                      <p:cBhvr>
                                        <p:cTn id="20" dur="1000" decel="50000" fill="hold">
                                          <p:stCondLst>
                                            <p:cond delay="0"/>
                                          </p:stCondLst>
                                        </p:cTn>
                                        <p:tgtEl>
                                          <p:spTgt spid="3072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0723">
                                            <p:txEl>
                                              <p:pRg st="2" end="2"/>
                                            </p:txEl>
                                          </p:spTgt>
                                        </p:tgtEl>
                                        <p:attrNameLst>
                                          <p:attrName>ppt_x</p:attrName>
                                          <p:attrName>ppt_y</p:attrName>
                                        </p:attrNameLst>
                                      </p:cBhvr>
                                    </p:animMotion>
                                    <p:animEffect transition="in" filter="fade">
                                      <p:cBhvr>
                                        <p:cTn id="22" dur="1000"/>
                                        <p:tgtEl>
                                          <p:spTgt spid="307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Scale>
                                      <p:cBhvr>
                                        <p:cTn id="27" dur="1000" decel="50000" fill="hold">
                                          <p:stCondLst>
                                            <p:cond delay="0"/>
                                          </p:stCondLst>
                                        </p:cTn>
                                        <p:tgtEl>
                                          <p:spTgt spid="3072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0723">
                                            <p:txEl>
                                              <p:pRg st="3" end="3"/>
                                            </p:txEl>
                                          </p:spTgt>
                                        </p:tgtEl>
                                        <p:attrNameLst>
                                          <p:attrName>ppt_x</p:attrName>
                                          <p:attrName>ppt_y</p:attrName>
                                        </p:attrNameLst>
                                      </p:cBhvr>
                                    </p:animMotion>
                                    <p:animEffect transition="in" filter="fade">
                                      <p:cBhvr>
                                        <p:cTn id="29" dur="1000"/>
                                        <p:tgtEl>
                                          <p:spTgt spid="3072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30723">
                                            <p:txEl>
                                              <p:pRg st="4" end="4"/>
                                            </p:txEl>
                                          </p:spTgt>
                                        </p:tgtEl>
                                        <p:attrNameLst>
                                          <p:attrName>style.visibility</p:attrName>
                                        </p:attrNameLst>
                                      </p:cBhvr>
                                      <p:to>
                                        <p:strVal val="visible"/>
                                      </p:to>
                                    </p:set>
                                    <p:animScale>
                                      <p:cBhvr>
                                        <p:cTn id="34" dur="1000" decel="50000" fill="hold">
                                          <p:stCondLst>
                                            <p:cond delay="0"/>
                                          </p:stCondLst>
                                        </p:cTn>
                                        <p:tgtEl>
                                          <p:spTgt spid="3072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0723">
                                            <p:txEl>
                                              <p:pRg st="4" end="4"/>
                                            </p:txEl>
                                          </p:spTgt>
                                        </p:tgtEl>
                                        <p:attrNameLst>
                                          <p:attrName>ppt_x</p:attrName>
                                          <p:attrName>ppt_y</p:attrName>
                                        </p:attrNameLst>
                                      </p:cBhvr>
                                    </p:animMotion>
                                    <p:animEffect transition="in" filter="fade">
                                      <p:cBhvr>
                                        <p:cTn id="36" dur="1000"/>
                                        <p:tgtEl>
                                          <p:spTgt spid="3072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30723">
                                            <p:txEl>
                                              <p:pRg st="9" end="9"/>
                                            </p:txEl>
                                          </p:spTgt>
                                        </p:tgtEl>
                                        <p:attrNameLst>
                                          <p:attrName>style.visibility</p:attrName>
                                        </p:attrNameLst>
                                      </p:cBhvr>
                                      <p:to>
                                        <p:strVal val="visible"/>
                                      </p:to>
                                    </p:set>
                                    <p:animScale>
                                      <p:cBhvr>
                                        <p:cTn id="41" dur="1000" decel="50000" fill="hold">
                                          <p:stCondLst>
                                            <p:cond delay="0"/>
                                          </p:stCondLst>
                                        </p:cTn>
                                        <p:tgtEl>
                                          <p:spTgt spid="3072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0723">
                                            <p:txEl>
                                              <p:pRg st="9" end="9"/>
                                            </p:txEl>
                                          </p:spTgt>
                                        </p:tgtEl>
                                        <p:attrNameLst>
                                          <p:attrName>ppt_x</p:attrName>
                                          <p:attrName>ppt_y</p:attrName>
                                        </p:attrNameLst>
                                      </p:cBhvr>
                                    </p:animMotion>
                                    <p:animEffect transition="in" filter="fade">
                                      <p:cBhvr>
                                        <p:cTn id="43" dur="10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800"/>
              <a:t>Value in Hiring Youth (cont.)</a:t>
            </a:r>
          </a:p>
        </p:txBody>
      </p:sp>
      <p:sp>
        <p:nvSpPr>
          <p:cNvPr id="31747" name="Rectangle 3"/>
          <p:cNvSpPr>
            <a:spLocks noGrp="1" noChangeArrowheads="1"/>
          </p:cNvSpPr>
          <p:nvPr>
            <p:ph sz="quarter" idx="1"/>
          </p:nvPr>
        </p:nvSpPr>
        <p:spPr>
          <a:xfrm>
            <a:off x="457200" y="1219200"/>
            <a:ext cx="8229600" cy="4937125"/>
          </a:xfrm>
        </p:spPr>
        <p:txBody>
          <a:bodyPr/>
          <a:lstStyle/>
          <a:p>
            <a:pPr eaLnBrk="1" hangingPunct="1"/>
            <a:r>
              <a:rPr lang="en-US" sz="2400"/>
              <a:t>About 1 in 5 Americans are under the age of 21.   Young workers represent a large segment of our society,  a segment that often has disposable income.</a:t>
            </a:r>
          </a:p>
          <a:p>
            <a:pPr eaLnBrk="1" hangingPunct="1"/>
            <a:r>
              <a:rPr lang="en-US" sz="2400"/>
              <a:t>Young consumers enjoy interacting with young workers.</a:t>
            </a:r>
          </a:p>
          <a:p>
            <a:pPr eaLnBrk="1" hangingPunct="1"/>
            <a:r>
              <a:rPr lang="en-US" sz="2400"/>
              <a:t>Trained young workers tend to be loyal to their employers, both as workers and as consumers. </a:t>
            </a:r>
          </a:p>
          <a:p>
            <a:pPr eaLnBrk="1" hangingPunct="1"/>
            <a:r>
              <a:rPr lang="en-US" sz="2400"/>
              <a:t>Youth are usually up to date on the latest technology.</a:t>
            </a:r>
          </a:p>
          <a:p>
            <a:pPr eaLnBrk="1" hangingPunct="1"/>
            <a:r>
              <a:rPr lang="en-US" sz="2400"/>
              <a:t>Youth are usually less expensive to hire than are adults.</a:t>
            </a:r>
          </a:p>
          <a:p>
            <a:pPr eaLnBrk="1" hangingPunct="1"/>
            <a:r>
              <a:rPr lang="en-US" sz="2400"/>
              <a:t>Youth tend to have a lot of energy.^</a:t>
            </a:r>
          </a:p>
          <a:p>
            <a:pPr eaLnBrk="1" hangingPunct="1"/>
            <a:endParaRPr lang="en-US" sz="2400"/>
          </a:p>
          <a:p>
            <a:pPr eaLnBrk="1" hangingPunct="1"/>
            <a:endParaRPr lang="en-US" sz="2400"/>
          </a:p>
          <a:p>
            <a:pPr eaLnBrk="1" hangingPunct="1"/>
            <a:endParaRPr lang="en-US" sz="2400"/>
          </a:p>
          <a:p>
            <a:pPr eaLnBrk="1" hangingPunct="1"/>
            <a:endParaRPr lang="en-US" sz="2400"/>
          </a:p>
        </p:txBody>
      </p:sp>
      <p:pic>
        <p:nvPicPr>
          <p:cNvPr id="4" name="Picture 3" descr="teenagers-work-at-home-jobs-02.jpg"/>
          <p:cNvPicPr>
            <a:picLocks noChangeAspect="1"/>
          </p:cNvPicPr>
          <p:nvPr/>
        </p:nvPicPr>
        <p:blipFill>
          <a:blip r:embed="rId2"/>
          <a:stretch>
            <a:fillRect/>
          </a:stretch>
        </p:blipFill>
        <p:spPr>
          <a:xfrm>
            <a:off x="2133600" y="4953000"/>
            <a:ext cx="2133600" cy="1413340"/>
          </a:xfrm>
          <a:prstGeom prst="rect">
            <a:avLst/>
          </a:prstGeom>
          <a:ln>
            <a:noFill/>
          </a:ln>
          <a:effectLst>
            <a:softEdge rad="112500"/>
          </a:effectLst>
        </p:spPr>
      </p:pic>
      <p:pic>
        <p:nvPicPr>
          <p:cNvPr id="5" name="Picture 4" descr="teenagers with computer.jpg"/>
          <p:cNvPicPr>
            <a:picLocks noChangeAspect="1"/>
          </p:cNvPicPr>
          <p:nvPr/>
        </p:nvPicPr>
        <p:blipFill>
          <a:blip r:embed="rId3"/>
          <a:stretch>
            <a:fillRect/>
          </a:stretch>
        </p:blipFill>
        <p:spPr>
          <a:xfrm>
            <a:off x="5562600" y="4572000"/>
            <a:ext cx="1141787" cy="169915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17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10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10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17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10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17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1747">
                                            <p:txEl>
                                              <p:pRg st="4" end="4"/>
                                            </p:txEl>
                                          </p:spTgt>
                                        </p:tgtEl>
                                        <p:attrNameLst>
                                          <p:attrName>style.visibility</p:attrName>
                                        </p:attrNameLst>
                                      </p:cBhvr>
                                      <p:to>
                                        <p:strVal val="visible"/>
                                      </p:to>
                                    </p:set>
                                    <p:anim calcmode="lin" valueType="num">
                                      <p:cBhvr>
                                        <p:cTn id="35" dur="1000" fill="hold"/>
                                        <p:tgtEl>
                                          <p:spTgt spid="317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17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174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31747">
                                            <p:txEl>
                                              <p:pRg st="5" end="5"/>
                                            </p:txEl>
                                          </p:spTgt>
                                        </p:tgtEl>
                                        <p:attrNameLst>
                                          <p:attrName>ppt_x</p:attrName>
                                        </p:attrNameLst>
                                      </p:cBhvr>
                                    </p:anim>
                                    <p:anim from="0" to="-1.0" calcmode="lin" valueType="num">
                                      <p:cBhvr>
                                        <p:cTn id="43" dur="200" decel="50000" autoRev="1" fill="hold">
                                          <p:stCondLst>
                                            <p:cond delay="600"/>
                                          </p:stCondLst>
                                        </p:cTn>
                                        <p:tgtEl>
                                          <p:spTgt spid="31747">
                                            <p:txEl>
                                              <p:pRg st="5" end="5"/>
                                            </p:txEl>
                                          </p:spTgt>
                                        </p:tgtEl>
                                        <p:attrNameLst>
                                          <p:attrName>xshear</p:attrName>
                                        </p:attrNameLst>
                                      </p:cBhvr>
                                    </p:anim>
                                    <p:animScale>
                                      <p:cBhvr>
                                        <p:cTn id="44" dur="200" decel="100000" autoRev="1" fill="hold">
                                          <p:stCondLst>
                                            <p:cond delay="600"/>
                                          </p:stCondLst>
                                        </p:cTn>
                                        <p:tgtEl>
                                          <p:spTgt spid="31747">
                                            <p:txEl>
                                              <p:pRg st="5" end="5"/>
                                            </p:txEl>
                                          </p:spTgt>
                                        </p:tgtEl>
                                      </p:cBhvr>
                                      <p:from x="100000" y="100000"/>
                                      <p:to x="80000" y="100000"/>
                                    </p:animScale>
                                    <p:anim by="(#ppt_h/3+#ppt_w*0.1)" calcmode="lin" valueType="num">
                                      <p:cBhvr additive="sum">
                                        <p:cTn id="45" dur="200" decel="100000" autoRev="1" fill="hold">
                                          <p:stCondLst>
                                            <p:cond delay="600"/>
                                          </p:stCondLst>
                                        </p:cTn>
                                        <p:tgtEl>
                                          <p:spTgt spid="31747">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2600"/>
              <a:t>Why hire people with Disabilities?</a:t>
            </a:r>
            <a:br>
              <a:rPr lang="en-US" sz="2600"/>
            </a:br>
            <a:r>
              <a:rPr lang="en-US" sz="2600"/>
              <a:t>Myths &amp; Realities about People with Disabilities</a:t>
            </a:r>
          </a:p>
        </p:txBody>
      </p:sp>
      <p:sp>
        <p:nvSpPr>
          <p:cNvPr id="36867" name="Content Placeholder 2"/>
          <p:cNvSpPr>
            <a:spLocks noGrp="1"/>
          </p:cNvSpPr>
          <p:nvPr>
            <p:ph sz="quarter" idx="1"/>
          </p:nvPr>
        </p:nvSpPr>
        <p:spPr>
          <a:xfrm>
            <a:off x="457200" y="1219200"/>
            <a:ext cx="8229600" cy="4937125"/>
          </a:xfrm>
        </p:spPr>
        <p:txBody>
          <a:bodyPr/>
          <a:lstStyle/>
          <a:p>
            <a:pPr eaLnBrk="1" hangingPunct="1"/>
            <a:endParaRPr lang="en-US" sz="2000" b="1">
              <a:solidFill>
                <a:srgbClr val="FF0000"/>
              </a:solidFill>
            </a:endParaRPr>
          </a:p>
          <a:p>
            <a:pPr eaLnBrk="1" hangingPunct="1">
              <a:buFont typeface="Wingdings 3" pitchFamily="18" charset="2"/>
              <a:buNone/>
            </a:pPr>
            <a:r>
              <a:rPr lang="en-US" sz="2000" b="1">
                <a:solidFill>
                  <a:srgbClr val="FF0000"/>
                </a:solidFill>
              </a:rPr>
              <a:t>    Myth</a:t>
            </a:r>
            <a:r>
              <a:rPr lang="en-US" sz="2000">
                <a:solidFill>
                  <a:srgbClr val="FF0000"/>
                </a:solidFill>
              </a:rPr>
              <a:t>:  </a:t>
            </a:r>
            <a:r>
              <a:rPr lang="en-US" sz="2000"/>
              <a:t>People with disabilities are a small segment of the U.S. population.</a:t>
            </a:r>
          </a:p>
          <a:p>
            <a:pPr eaLnBrk="1" hangingPunct="1"/>
            <a:r>
              <a:rPr lang="en-US" sz="2000" b="1">
                <a:solidFill>
                  <a:srgbClr val="92D050"/>
                </a:solidFill>
              </a:rPr>
              <a:t>Reality</a:t>
            </a:r>
            <a:r>
              <a:rPr lang="en-US" sz="2000">
                <a:solidFill>
                  <a:srgbClr val="92D050"/>
                </a:solidFill>
              </a:rPr>
              <a:t>:</a:t>
            </a:r>
            <a:r>
              <a:rPr lang="en-US" sz="2000"/>
              <a:t>  People with disabilities are the largest single minority group (between 25 and 30% of the population) in the country.</a:t>
            </a:r>
          </a:p>
          <a:p>
            <a:pPr eaLnBrk="1" hangingPunct="1"/>
            <a:r>
              <a:rPr lang="en-US" sz="2000" b="1">
                <a:solidFill>
                  <a:srgbClr val="FF0000"/>
                </a:solidFill>
              </a:rPr>
              <a:t>Myth</a:t>
            </a:r>
            <a:r>
              <a:rPr lang="en-US" sz="2000">
                <a:solidFill>
                  <a:srgbClr val="FF0000"/>
                </a:solidFill>
              </a:rPr>
              <a:t>:  </a:t>
            </a:r>
            <a:r>
              <a:rPr lang="en-US" sz="2000"/>
              <a:t>Disabilities are unusual, permanent, medical conditions.</a:t>
            </a:r>
          </a:p>
          <a:p>
            <a:pPr eaLnBrk="1" hangingPunct="1"/>
            <a:r>
              <a:rPr lang="en-US" sz="2000" b="1">
                <a:solidFill>
                  <a:srgbClr val="92D050"/>
                </a:solidFill>
              </a:rPr>
              <a:t>Reality:</a:t>
            </a:r>
            <a:r>
              <a:rPr lang="en-US" sz="2000"/>
              <a:t>  Disabilities are extremely common and are experienced by almost everyone at some time.   Many disabilities are temporary and most do NOT have a physical aspect.</a:t>
            </a:r>
          </a:p>
          <a:p>
            <a:pPr eaLnBrk="1" hangingPunct="1"/>
            <a:r>
              <a:rPr lang="en-US" sz="2000" b="1">
                <a:solidFill>
                  <a:srgbClr val="FF0000"/>
                </a:solidFill>
              </a:rPr>
              <a:t>Myth</a:t>
            </a:r>
            <a:r>
              <a:rPr lang="en-US" sz="2000">
                <a:solidFill>
                  <a:srgbClr val="FF0000"/>
                </a:solidFill>
              </a:rPr>
              <a:t>:  </a:t>
            </a:r>
            <a:r>
              <a:rPr lang="en-US" sz="2000"/>
              <a:t>People with disabilities are limited in the work they can do.</a:t>
            </a:r>
          </a:p>
          <a:p>
            <a:pPr eaLnBrk="1" hangingPunct="1"/>
            <a:r>
              <a:rPr lang="en-US" sz="2000" b="1">
                <a:solidFill>
                  <a:srgbClr val="92D050"/>
                </a:solidFill>
              </a:rPr>
              <a:t>Reality</a:t>
            </a:r>
            <a:r>
              <a:rPr lang="en-US" sz="2000">
                <a:solidFill>
                  <a:srgbClr val="92D050"/>
                </a:solidFill>
              </a:rPr>
              <a:t>:  </a:t>
            </a:r>
            <a:r>
              <a:rPr lang="en-US" sz="2000"/>
              <a:t>We are ALL limited in the work we can do.  Considering the ABILITIES of all workers increases productivity.^</a:t>
            </a:r>
          </a:p>
          <a:p>
            <a:pPr eaLnBrk="1" hangingPunct="1"/>
            <a:endParaRPr lang="en-US" sz="2000"/>
          </a:p>
          <a:p>
            <a:pPr eaLnBrk="1" hangingPunct="1"/>
            <a:endParaRPr lang="en-US" sz="2000"/>
          </a:p>
          <a:p>
            <a:pPr eaLnBrk="1" hangingPunct="1"/>
            <a:r>
              <a:rPr lang="en-US" sz="2000"/>
              <a:t>                                                                                                   (cont.)</a:t>
            </a:r>
          </a:p>
          <a:p>
            <a:pPr eaLnBrk="1" hangingPunct="1"/>
            <a:endParaRPr lang="en-US" sz="2000"/>
          </a:p>
        </p:txBody>
      </p:sp>
      <p:pic>
        <p:nvPicPr>
          <p:cNvPr id="4" name="Picture 3" descr="CDE_hpFINAL_05.jpg"/>
          <p:cNvPicPr>
            <a:picLocks noChangeAspect="1"/>
          </p:cNvPicPr>
          <p:nvPr/>
        </p:nvPicPr>
        <p:blipFill>
          <a:blip r:embed="rId2"/>
          <a:srcRect l="2941" r="64707" b="1661"/>
          <a:stretch>
            <a:fillRect/>
          </a:stretch>
        </p:blipFill>
        <p:spPr>
          <a:xfrm>
            <a:off x="6019800" y="4918362"/>
            <a:ext cx="1524000" cy="1939637"/>
          </a:xfrm>
          <a:prstGeom prst="rect">
            <a:avLst/>
          </a:prstGeom>
          <a:ln>
            <a:noFill/>
          </a:ln>
          <a:effectLst>
            <a:softEdge rad="112500"/>
          </a:effectLst>
        </p:spPr>
      </p:pic>
      <p:pic>
        <p:nvPicPr>
          <p:cNvPr id="5" name="Picture 8" descr="C:\Documents and Settings\rrandall\My Documents\My Pictures\Student1_web.jpg"/>
          <p:cNvPicPr>
            <a:picLocks noChangeAspect="1" noChangeArrowheads="1"/>
          </p:cNvPicPr>
          <p:nvPr/>
        </p:nvPicPr>
        <p:blipFill>
          <a:blip r:embed="rId3"/>
          <a:srcRect/>
          <a:stretch>
            <a:fillRect/>
          </a:stretch>
        </p:blipFill>
        <p:spPr bwMode="auto">
          <a:xfrm>
            <a:off x="2514600" y="5105400"/>
            <a:ext cx="1303256" cy="1600200"/>
          </a:xfrm>
          <a:prstGeom prst="rect">
            <a:avLst/>
          </a:prstGeom>
          <a:noFill/>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1000"/>
                                        <p:tgtEl>
                                          <p:spTgt spid="36867">
                                            <p:txEl>
                                              <p:pRg st="1" end="1"/>
                                            </p:txEl>
                                          </p:spTgt>
                                        </p:tgtEl>
                                      </p:cBhvr>
                                    </p:animEffect>
                                    <p:anim calcmode="lin" valueType="num">
                                      <p:cBhvr>
                                        <p:cTn id="8" dur="1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anim calcmode="lin" valueType="num">
                                      <p:cBhvr>
                                        <p:cTn id="16" dur="1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1000"/>
                                        <p:tgtEl>
                                          <p:spTgt spid="36867">
                                            <p:txEl>
                                              <p:pRg st="3" end="3"/>
                                            </p:txEl>
                                          </p:spTgt>
                                        </p:tgtEl>
                                      </p:cBhvr>
                                    </p:animEffect>
                                    <p:anim calcmode="lin" valueType="num">
                                      <p:cBhvr>
                                        <p:cTn id="23" dur="1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6867">
                                            <p:txEl>
                                              <p:pRg st="3" end="3"/>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68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36867">
                                            <p:txEl>
                                              <p:pRg st="4" end="4"/>
                                            </p:txEl>
                                          </p:spTgt>
                                        </p:tgtEl>
                                        <p:attrNameLst>
                                          <p:attrName>style.visibility</p:attrName>
                                        </p:attrNameLst>
                                      </p:cBhvr>
                                      <p:to>
                                        <p:strVal val="visible"/>
                                      </p:to>
                                    </p:set>
                                    <p:animEffect transition="in" filter="fade">
                                      <p:cBhvr>
                                        <p:cTn id="30" dur="1000"/>
                                        <p:tgtEl>
                                          <p:spTgt spid="36867">
                                            <p:txEl>
                                              <p:pRg st="4" end="4"/>
                                            </p:txEl>
                                          </p:spTgt>
                                        </p:tgtEl>
                                      </p:cBhvr>
                                    </p:animEffect>
                                    <p:anim calcmode="lin" valueType="num">
                                      <p:cBhvr>
                                        <p:cTn id="31"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6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Effect transition="in" filter="fade">
                                      <p:cBhvr>
                                        <p:cTn id="37" dur="1000"/>
                                        <p:tgtEl>
                                          <p:spTgt spid="36867">
                                            <p:txEl>
                                              <p:pRg st="5" end="5"/>
                                            </p:txEl>
                                          </p:spTgt>
                                        </p:tgtEl>
                                      </p:cBhvr>
                                    </p:animEffect>
                                    <p:anim calcmode="lin" valueType="num">
                                      <p:cBhvr>
                                        <p:cTn id="3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6867">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86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6867">
                                            <p:txEl>
                                              <p:pRg st="6" end="6"/>
                                            </p:txEl>
                                          </p:spTgt>
                                        </p:tgtEl>
                                        <p:attrNameLst>
                                          <p:attrName>style.visibility</p:attrName>
                                        </p:attrNameLst>
                                      </p:cBhvr>
                                      <p:to>
                                        <p:strVal val="visible"/>
                                      </p:to>
                                    </p:set>
                                    <p:animEffect transition="in" filter="fade">
                                      <p:cBhvr>
                                        <p:cTn id="45" dur="1000"/>
                                        <p:tgtEl>
                                          <p:spTgt spid="36867">
                                            <p:txEl>
                                              <p:pRg st="6" end="6"/>
                                            </p:txEl>
                                          </p:spTgt>
                                        </p:tgtEl>
                                      </p:cBhvr>
                                    </p:animEffect>
                                    <p:anim calcmode="lin" valueType="num">
                                      <p:cBhvr>
                                        <p:cTn id="46" dur="1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6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36867">
                                            <p:txEl>
                                              <p:pRg st="9" end="9"/>
                                            </p:txEl>
                                          </p:spTgt>
                                        </p:tgtEl>
                                        <p:attrNameLst>
                                          <p:attrName>style.visibility</p:attrName>
                                        </p:attrNameLst>
                                      </p:cBhvr>
                                      <p:to>
                                        <p:strVal val="visible"/>
                                      </p:to>
                                    </p:set>
                                    <p:animEffect transition="in" filter="fade">
                                      <p:cBhvr>
                                        <p:cTn id="52" dur="1000"/>
                                        <p:tgtEl>
                                          <p:spTgt spid="36867">
                                            <p:txEl>
                                              <p:pRg st="9" end="9"/>
                                            </p:txEl>
                                          </p:spTgt>
                                        </p:tgtEl>
                                      </p:cBhvr>
                                    </p:animEffect>
                                    <p:anim calcmode="lin" valueType="num">
                                      <p:cBhvr>
                                        <p:cTn id="53" dur="10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68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2800"/>
              <a:t>Myths &amp; Realities (cont.)</a:t>
            </a:r>
          </a:p>
        </p:txBody>
      </p:sp>
      <p:sp>
        <p:nvSpPr>
          <p:cNvPr id="29699" name="Content Placeholder 2"/>
          <p:cNvSpPr>
            <a:spLocks noGrp="1"/>
          </p:cNvSpPr>
          <p:nvPr>
            <p:ph sz="quarter" idx="1"/>
          </p:nvPr>
        </p:nvSpPr>
        <p:spPr>
          <a:xfrm>
            <a:off x="381000" y="1295400"/>
            <a:ext cx="8305800" cy="5059363"/>
          </a:xfrm>
        </p:spPr>
        <p:txBody>
          <a:bodyPr>
            <a:normAutofit fontScale="92500" lnSpcReduction="10000"/>
          </a:bodyPr>
          <a:lstStyle/>
          <a:p>
            <a:pPr marL="274320" indent="-274320" eaLnBrk="1" fontAlgn="auto" hangingPunct="1">
              <a:spcAft>
                <a:spcPts val="0"/>
              </a:spcAft>
              <a:buFont typeface="Wingdings 3"/>
              <a:buChar char=""/>
              <a:defRPr/>
            </a:pPr>
            <a:r>
              <a:rPr lang="en-US" sz="1700" b="1" dirty="0">
                <a:solidFill>
                  <a:srgbClr val="FF0000"/>
                </a:solidFill>
              </a:rPr>
              <a:t>Myth</a:t>
            </a:r>
            <a:r>
              <a:rPr lang="en-US" sz="1700" dirty="0">
                <a:solidFill>
                  <a:srgbClr val="FF0000"/>
                </a:solidFill>
              </a:rPr>
              <a:t>:</a:t>
            </a:r>
            <a:r>
              <a:rPr lang="en-US" sz="1700" dirty="0"/>
              <a:t>   Job performance and productivity of workers with disabilities is lower than that of other workers.</a:t>
            </a:r>
          </a:p>
          <a:p>
            <a:pPr marL="274320" indent="-274320" eaLnBrk="1" fontAlgn="auto" hangingPunct="1">
              <a:spcAft>
                <a:spcPts val="0"/>
              </a:spcAft>
              <a:buFont typeface="Wingdings 3"/>
              <a:buChar char=""/>
              <a:defRPr/>
            </a:pPr>
            <a:r>
              <a:rPr lang="en-US" sz="1700" b="1" dirty="0">
                <a:solidFill>
                  <a:srgbClr val="92D050"/>
                </a:solidFill>
              </a:rPr>
              <a:t>Reality</a:t>
            </a:r>
            <a:r>
              <a:rPr lang="en-US" sz="1700" dirty="0">
                <a:solidFill>
                  <a:srgbClr val="92D050"/>
                </a:solidFill>
              </a:rPr>
              <a:t>:   </a:t>
            </a:r>
            <a:r>
              <a:rPr lang="en-US" sz="1700" dirty="0"/>
              <a:t>A 30 year study by DuPont found that “Job performance and productivity by workers with disabilities exceeded fully functioning peers.”</a:t>
            </a:r>
          </a:p>
          <a:p>
            <a:pPr marL="274320" indent="-274320" eaLnBrk="1" fontAlgn="auto" hangingPunct="1">
              <a:spcAft>
                <a:spcPts val="0"/>
              </a:spcAft>
              <a:buFont typeface="Wingdings 3"/>
              <a:buChar char=""/>
              <a:defRPr/>
            </a:pPr>
            <a:endParaRPr lang="en-US" sz="1700" dirty="0"/>
          </a:p>
          <a:p>
            <a:pPr marL="274320" indent="-274320" eaLnBrk="1" fontAlgn="auto" hangingPunct="1">
              <a:spcAft>
                <a:spcPts val="0"/>
              </a:spcAft>
              <a:buFont typeface="Wingdings 3"/>
              <a:buChar char=""/>
              <a:defRPr/>
            </a:pPr>
            <a:r>
              <a:rPr lang="en-US" sz="1700" b="1" dirty="0">
                <a:solidFill>
                  <a:srgbClr val="FF0000"/>
                </a:solidFill>
              </a:rPr>
              <a:t>Myth</a:t>
            </a:r>
            <a:r>
              <a:rPr lang="en-US" sz="1700" dirty="0">
                <a:solidFill>
                  <a:srgbClr val="FF0000"/>
                </a:solidFill>
              </a:rPr>
              <a:t>:   </a:t>
            </a:r>
            <a:r>
              <a:rPr lang="en-US" sz="1700" dirty="0"/>
              <a:t>Employees with disabilities are more likely to be absent from work and will experience safety problems.  </a:t>
            </a:r>
          </a:p>
          <a:p>
            <a:pPr marL="274320" indent="-274320" eaLnBrk="1" fontAlgn="auto" hangingPunct="1">
              <a:spcAft>
                <a:spcPts val="0"/>
              </a:spcAft>
              <a:buFont typeface="Wingdings 3"/>
              <a:buChar char=""/>
              <a:defRPr/>
            </a:pPr>
            <a:r>
              <a:rPr lang="en-US" sz="1700" b="1" dirty="0">
                <a:solidFill>
                  <a:srgbClr val="92D050"/>
                </a:solidFill>
              </a:rPr>
              <a:t>Reality</a:t>
            </a:r>
            <a:r>
              <a:rPr lang="en-US" sz="1700" dirty="0">
                <a:solidFill>
                  <a:srgbClr val="92D050"/>
                </a:solidFill>
              </a:rPr>
              <a:t>:   </a:t>
            </a:r>
            <a:r>
              <a:rPr lang="en-US" sz="1700" dirty="0"/>
              <a:t>Employees with disabilities have above-average safety and attendance records . People with disabilities are also more likely to be loyal to the employer who hires and trains them. (DuPont)</a:t>
            </a:r>
          </a:p>
          <a:p>
            <a:pPr marL="274320" indent="-274320" eaLnBrk="1" fontAlgn="auto" hangingPunct="1">
              <a:spcAft>
                <a:spcPts val="0"/>
              </a:spcAft>
              <a:buFont typeface="Wingdings 3"/>
              <a:buChar char=""/>
              <a:defRPr/>
            </a:pPr>
            <a:endParaRPr lang="en-US" sz="1700" dirty="0"/>
          </a:p>
          <a:p>
            <a:pPr marL="274320" indent="-274320" eaLnBrk="1" fontAlgn="auto" hangingPunct="1">
              <a:spcAft>
                <a:spcPts val="0"/>
              </a:spcAft>
              <a:buFont typeface="Wingdings 3"/>
              <a:buChar char=""/>
              <a:defRPr/>
            </a:pPr>
            <a:r>
              <a:rPr lang="en-US" sz="1700" b="1" dirty="0">
                <a:solidFill>
                  <a:srgbClr val="FF0000"/>
                </a:solidFill>
              </a:rPr>
              <a:t>Myth</a:t>
            </a:r>
            <a:r>
              <a:rPr lang="en-US" sz="1700" dirty="0">
                <a:solidFill>
                  <a:srgbClr val="FF0000"/>
                </a:solidFill>
              </a:rPr>
              <a:t>:   </a:t>
            </a:r>
            <a:r>
              <a:rPr lang="en-US" sz="1700" dirty="0"/>
              <a:t>Employees with disabilities will increase employers’ insurance costs. </a:t>
            </a:r>
          </a:p>
          <a:p>
            <a:pPr marL="274320" indent="-274320" eaLnBrk="1" fontAlgn="auto" hangingPunct="1">
              <a:spcAft>
                <a:spcPts val="0"/>
              </a:spcAft>
              <a:buFont typeface="Wingdings 3"/>
              <a:buChar char=""/>
              <a:defRPr/>
            </a:pPr>
            <a:r>
              <a:rPr lang="en-US" sz="1700" b="1" dirty="0">
                <a:solidFill>
                  <a:srgbClr val="92D050"/>
                </a:solidFill>
              </a:rPr>
              <a:t>Reality</a:t>
            </a:r>
            <a:r>
              <a:rPr lang="en-US" sz="1700" dirty="0">
                <a:solidFill>
                  <a:srgbClr val="92D050"/>
                </a:solidFill>
              </a:rPr>
              <a:t>:   </a:t>
            </a:r>
            <a:r>
              <a:rPr lang="en-US" sz="1700" dirty="0"/>
              <a:t>Federal law outlaws this.  Also,  FUSD covers all student workers.  Lastly,  the Work Incentives Improvement Act (1999) allows workers with disabilities to continue their Medicaid benefits when employed.</a:t>
            </a:r>
          </a:p>
          <a:p>
            <a:pPr marL="274320" indent="-274320" eaLnBrk="1" fontAlgn="auto" hangingPunct="1">
              <a:spcAft>
                <a:spcPts val="0"/>
              </a:spcAft>
              <a:buFont typeface="Wingdings 3"/>
              <a:buChar char=""/>
              <a:defRPr/>
            </a:pPr>
            <a:endParaRPr lang="en-US" sz="1700" dirty="0"/>
          </a:p>
          <a:p>
            <a:pPr marL="274320" indent="-274320" eaLnBrk="1" fontAlgn="auto" hangingPunct="1">
              <a:spcAft>
                <a:spcPts val="0"/>
              </a:spcAft>
              <a:buFont typeface="Wingdings 3"/>
              <a:buChar char=""/>
              <a:defRPr/>
            </a:pPr>
            <a:r>
              <a:rPr lang="en-US" sz="1700" b="1" dirty="0">
                <a:solidFill>
                  <a:srgbClr val="FF0000"/>
                </a:solidFill>
              </a:rPr>
              <a:t>Myth</a:t>
            </a:r>
            <a:r>
              <a:rPr lang="en-US" sz="1700" dirty="0">
                <a:solidFill>
                  <a:srgbClr val="FF0000"/>
                </a:solidFill>
              </a:rPr>
              <a:t>:   </a:t>
            </a:r>
            <a:r>
              <a:rPr lang="en-US" sz="1700" dirty="0"/>
              <a:t>Employees with disabilities will be difficult to integrate efficiently into the workplace.</a:t>
            </a:r>
          </a:p>
          <a:p>
            <a:pPr marL="274320" indent="-274320" eaLnBrk="1" fontAlgn="auto" hangingPunct="1">
              <a:spcAft>
                <a:spcPts val="0"/>
              </a:spcAft>
              <a:buFont typeface="Wingdings 3"/>
              <a:buChar char=""/>
              <a:defRPr/>
            </a:pPr>
            <a:r>
              <a:rPr lang="en-US" sz="1700" b="1" dirty="0">
                <a:solidFill>
                  <a:srgbClr val="92D050"/>
                </a:solidFill>
              </a:rPr>
              <a:t>Reality</a:t>
            </a:r>
            <a:r>
              <a:rPr lang="en-US" sz="1700" dirty="0">
                <a:solidFill>
                  <a:srgbClr val="92D050"/>
                </a:solidFill>
              </a:rPr>
              <a:t>:    </a:t>
            </a:r>
            <a:r>
              <a:rPr lang="en-US" sz="1700" dirty="0"/>
              <a:t>Workplaces integrating people with disabilities report increased camaraderie, collegiality and cooperation among all employees. (DuPont)^</a:t>
            </a:r>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a:p>
            <a:pPr marL="274320" indent="-274320" eaLnBrk="1" fontAlgn="auto" hangingPunct="1">
              <a:spcAft>
                <a:spcPts val="0"/>
              </a:spcAft>
              <a:buFont typeface="Wingdings 3"/>
              <a:buChar char=""/>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96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6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fade">
                                      <p:cBhvr>
                                        <p:cTn id="15" dur="1000"/>
                                        <p:tgtEl>
                                          <p:spTgt spid="29699">
                                            <p:txEl>
                                              <p:pRg st="1" end="1"/>
                                            </p:txEl>
                                          </p:spTgt>
                                        </p:tgtEl>
                                      </p:cBhvr>
                                    </p:animEffect>
                                    <p:anim calcmode="lin" valueType="num">
                                      <p:cBhvr>
                                        <p:cTn id="16"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1000"/>
                                        <p:tgtEl>
                                          <p:spTgt spid="29699">
                                            <p:txEl>
                                              <p:pRg st="3" end="3"/>
                                            </p:txEl>
                                          </p:spTgt>
                                        </p:tgtEl>
                                      </p:cBhvr>
                                    </p:animEffect>
                                    <p:anim calcmode="lin" valueType="num">
                                      <p:cBhvr>
                                        <p:cTn id="23"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9699">
                                            <p:txEl>
                                              <p:pRg st="3" end="3"/>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96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29699">
                                            <p:txEl>
                                              <p:pRg st="4" end="4"/>
                                            </p:txEl>
                                          </p:spTgt>
                                        </p:tgtEl>
                                        <p:attrNameLst>
                                          <p:attrName>style.visibility</p:attrName>
                                        </p:attrNameLst>
                                      </p:cBhvr>
                                      <p:to>
                                        <p:strVal val="visible"/>
                                      </p:to>
                                    </p:set>
                                    <p:animEffect transition="in" filter="fade">
                                      <p:cBhvr>
                                        <p:cTn id="30" dur="1000"/>
                                        <p:tgtEl>
                                          <p:spTgt spid="29699">
                                            <p:txEl>
                                              <p:pRg st="4" end="4"/>
                                            </p:txEl>
                                          </p:spTgt>
                                        </p:tgtEl>
                                      </p:cBhvr>
                                    </p:animEffect>
                                    <p:anim calcmode="lin" valueType="num">
                                      <p:cBhvr>
                                        <p:cTn id="31"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from="(-#ppt_w/2)" to="(#ppt_x)" calcmode="lin" valueType="num">
                                      <p:cBhvr>
                                        <p:cTn id="37" dur="600" fill="hold">
                                          <p:stCondLst>
                                            <p:cond delay="0"/>
                                          </p:stCondLst>
                                        </p:cTn>
                                        <p:tgtEl>
                                          <p:spTgt spid="29699">
                                            <p:txEl>
                                              <p:pRg st="6" end="6"/>
                                            </p:txEl>
                                          </p:spTgt>
                                        </p:tgtEl>
                                        <p:attrNameLst>
                                          <p:attrName>ppt_x</p:attrName>
                                        </p:attrNameLst>
                                      </p:cBhvr>
                                    </p:anim>
                                    <p:anim from="0" to="-1.0" calcmode="lin" valueType="num">
                                      <p:cBhvr>
                                        <p:cTn id="38" dur="200" decel="50000" autoRev="1" fill="hold">
                                          <p:stCondLst>
                                            <p:cond delay="600"/>
                                          </p:stCondLst>
                                        </p:cTn>
                                        <p:tgtEl>
                                          <p:spTgt spid="29699">
                                            <p:txEl>
                                              <p:pRg st="6" end="6"/>
                                            </p:txEl>
                                          </p:spTgt>
                                        </p:tgtEl>
                                        <p:attrNameLst>
                                          <p:attrName>xshear</p:attrName>
                                        </p:attrNameLst>
                                      </p:cBhvr>
                                    </p:anim>
                                    <p:animScale>
                                      <p:cBhvr>
                                        <p:cTn id="39" dur="200" decel="100000" autoRev="1" fill="hold">
                                          <p:stCondLst>
                                            <p:cond delay="600"/>
                                          </p:stCondLst>
                                        </p:cTn>
                                        <p:tgtEl>
                                          <p:spTgt spid="29699">
                                            <p:txEl>
                                              <p:pRg st="6" end="6"/>
                                            </p:txEl>
                                          </p:spTgt>
                                        </p:tgtEl>
                                      </p:cBhvr>
                                      <p:from x="100000" y="100000"/>
                                      <p:to x="80000" y="100000"/>
                                    </p:animScale>
                                    <p:anim by="(#ppt_h/3+#ppt_w*0.1)" calcmode="lin" valueType="num">
                                      <p:cBhvr additive="sum">
                                        <p:cTn id="40" dur="200" decel="100000" autoRev="1" fill="hold">
                                          <p:stCondLst>
                                            <p:cond delay="600"/>
                                          </p:stCondLst>
                                        </p:cTn>
                                        <p:tgtEl>
                                          <p:spTgt spid="29699">
                                            <p:txEl>
                                              <p:pRg st="6" end="6"/>
                                            </p:txEl>
                                          </p:spTgt>
                                        </p:tgtEl>
                                        <p:attrNameLst>
                                          <p:attrName>ppt_x</p:attrName>
                                        </p:attrNameLst>
                                      </p:cBhvr>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9699">
                                            <p:txEl>
                                              <p:pRg st="7" end="7"/>
                                            </p:txEl>
                                          </p:spTgt>
                                        </p:tgtEl>
                                        <p:attrNameLst>
                                          <p:attrName>style.visibility</p:attrName>
                                        </p:attrNameLst>
                                      </p:cBhvr>
                                      <p:to>
                                        <p:strVal val="visible"/>
                                      </p:to>
                                    </p:set>
                                    <p:animEffect transition="in" filter="fade">
                                      <p:cBhvr>
                                        <p:cTn id="45" dur="1000"/>
                                        <p:tgtEl>
                                          <p:spTgt spid="29699">
                                            <p:txEl>
                                              <p:pRg st="7" end="7"/>
                                            </p:txEl>
                                          </p:spTgt>
                                        </p:tgtEl>
                                      </p:cBhvr>
                                    </p:animEffect>
                                    <p:anim calcmode="lin" valueType="num">
                                      <p:cBhvr>
                                        <p:cTn id="46" dur="10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96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29699">
                                            <p:txEl>
                                              <p:pRg st="9" end="9"/>
                                            </p:txEl>
                                          </p:spTgt>
                                        </p:tgtEl>
                                        <p:attrNameLst>
                                          <p:attrName>style.visibility</p:attrName>
                                        </p:attrNameLst>
                                      </p:cBhvr>
                                      <p:to>
                                        <p:strVal val="visible"/>
                                      </p:to>
                                    </p:set>
                                    <p:animEffect transition="in" filter="fade">
                                      <p:cBhvr>
                                        <p:cTn id="52" dur="1000"/>
                                        <p:tgtEl>
                                          <p:spTgt spid="29699">
                                            <p:txEl>
                                              <p:pRg st="9" end="9"/>
                                            </p:txEl>
                                          </p:spTgt>
                                        </p:tgtEl>
                                      </p:cBhvr>
                                    </p:animEffect>
                                    <p:anim calcmode="lin" valueType="num">
                                      <p:cBhvr>
                                        <p:cTn id="53" dur="10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29699">
                                            <p:txEl>
                                              <p:pRg st="9" end="9"/>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969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29699">
                                            <p:txEl>
                                              <p:pRg st="10" end="10"/>
                                            </p:txEl>
                                          </p:spTgt>
                                        </p:tgtEl>
                                        <p:attrNameLst>
                                          <p:attrName>style.visibility</p:attrName>
                                        </p:attrNameLst>
                                      </p:cBhvr>
                                      <p:to>
                                        <p:strVal val="visible"/>
                                      </p:to>
                                    </p:set>
                                    <p:animEffect transition="in" filter="fade">
                                      <p:cBhvr>
                                        <p:cTn id="60" dur="1000"/>
                                        <p:tgtEl>
                                          <p:spTgt spid="29699">
                                            <p:txEl>
                                              <p:pRg st="10" end="10"/>
                                            </p:txEl>
                                          </p:spTgt>
                                        </p:tgtEl>
                                      </p:cBhvr>
                                    </p:animEffect>
                                    <p:anim calcmode="lin" valueType="num">
                                      <p:cBhvr>
                                        <p:cTn id="61" dur="10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296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2800"/>
              <a:t>Value in hiring someone with a disability</a:t>
            </a:r>
          </a:p>
        </p:txBody>
      </p:sp>
      <p:sp>
        <p:nvSpPr>
          <p:cNvPr id="34819" name="Content Placeholder 2"/>
          <p:cNvSpPr>
            <a:spLocks noGrp="1"/>
          </p:cNvSpPr>
          <p:nvPr>
            <p:ph sz="quarter" idx="1"/>
          </p:nvPr>
        </p:nvSpPr>
        <p:spPr>
          <a:xfrm>
            <a:off x="304800" y="1143000"/>
            <a:ext cx="8382000" cy="4983163"/>
          </a:xfrm>
        </p:spPr>
        <p:txBody>
          <a:bodyPr/>
          <a:lstStyle/>
          <a:p>
            <a:pPr eaLnBrk="1" hangingPunct="1"/>
            <a:r>
              <a:rPr lang="en-US" sz="2000">
                <a:solidFill>
                  <a:srgbClr val="92D050"/>
                </a:solidFill>
              </a:rPr>
              <a:t>Diversifying your workforce:  </a:t>
            </a:r>
            <a:r>
              <a:rPr lang="en-US" sz="2000"/>
              <a:t>30% of the community have experienced a disability of some sort.  By diversifying your workforce to reflect the community,  you can improve access to a significant segment of the market as well as improving public image and links with the community.</a:t>
            </a:r>
          </a:p>
          <a:p>
            <a:pPr eaLnBrk="1" hangingPunct="1"/>
            <a:r>
              <a:rPr lang="en-US" sz="2000">
                <a:solidFill>
                  <a:srgbClr val="92D050"/>
                </a:solidFill>
              </a:rPr>
              <a:t>Technology.  </a:t>
            </a:r>
            <a:r>
              <a:rPr lang="en-US" sz="2000"/>
              <a:t>Innovation and global competition have created more individualized relationships with consumers.   Understanding disabilities will assist businesses in providing individualized services. </a:t>
            </a:r>
          </a:p>
          <a:p>
            <a:pPr eaLnBrk="1" hangingPunct="1"/>
            <a:r>
              <a:rPr lang="en-US" sz="2000">
                <a:solidFill>
                  <a:srgbClr val="92D050"/>
                </a:solidFill>
              </a:rPr>
              <a:t>Flexibility and Competence:   </a:t>
            </a:r>
            <a:r>
              <a:rPr lang="en-US" sz="2000"/>
              <a:t>Businesses need workers with a demonstrated ability to adapt to different situations and circumstances.   People with disabilities daily are faced with unique challenges that require complex solutions.   In the workplace this resourcefulness translates into innovation.^</a:t>
            </a:r>
          </a:p>
          <a:p>
            <a:pPr eaLnBrk="1" hangingPunct="1"/>
            <a:endParaRPr lang="en-US" sz="2000"/>
          </a:p>
          <a:p>
            <a:pPr eaLnBrk="1" hangingPunct="1"/>
            <a:endParaRPr lang="en-US" sz="2000"/>
          </a:p>
          <a:p>
            <a:pPr eaLnBrk="1" hangingPunct="1"/>
            <a:r>
              <a:rPr lang="en-US" sz="2000"/>
              <a:t>                                                                                                (cont.)</a:t>
            </a:r>
          </a:p>
        </p:txBody>
      </p:sp>
      <p:pic>
        <p:nvPicPr>
          <p:cNvPr id="4" name="Picture 3" descr="group1.jpg"/>
          <p:cNvPicPr>
            <a:picLocks noChangeAspect="1"/>
          </p:cNvPicPr>
          <p:nvPr/>
        </p:nvPicPr>
        <p:blipFill>
          <a:blip r:embed="rId2"/>
          <a:srcRect l="12341" t="28010" r="5478" b="21807"/>
          <a:stretch>
            <a:fillRect/>
          </a:stretch>
        </p:blipFill>
        <p:spPr>
          <a:xfrm>
            <a:off x="2514600" y="4673600"/>
            <a:ext cx="4572000" cy="2184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4819">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4819">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4819">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48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 calcmode="lin" valueType="num">
                                      <p:cBhvr>
                                        <p:cTn id="16" dur="500" fill="hold"/>
                                        <p:tgtEl>
                                          <p:spTgt spid="34819">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4819">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4819">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4819">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48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p:cTn id="25" dur="500" fill="hold"/>
                                        <p:tgtEl>
                                          <p:spTgt spid="34819">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4819">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4819">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4819">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481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4819">
                                            <p:txEl>
                                              <p:pRg st="5" end="5"/>
                                            </p:txEl>
                                          </p:spTgt>
                                        </p:tgtEl>
                                        <p:attrNameLst>
                                          <p:attrName>style.visibility</p:attrName>
                                        </p:attrNameLst>
                                      </p:cBhvr>
                                      <p:to>
                                        <p:strVal val="visible"/>
                                      </p:to>
                                    </p:set>
                                    <p:anim calcmode="lin" valueType="num">
                                      <p:cBhvr>
                                        <p:cTn id="34" dur="500" fill="hold"/>
                                        <p:tgtEl>
                                          <p:spTgt spid="34819">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4819">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4819">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4819">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2800"/>
              <a:t>Value in Hiring Someone with a Disability (cont.)</a:t>
            </a:r>
          </a:p>
        </p:txBody>
      </p:sp>
      <p:sp>
        <p:nvSpPr>
          <p:cNvPr id="35843" name="Content Placeholder 2"/>
          <p:cNvSpPr>
            <a:spLocks noGrp="1"/>
          </p:cNvSpPr>
          <p:nvPr>
            <p:ph sz="quarter" idx="1"/>
          </p:nvPr>
        </p:nvSpPr>
        <p:spPr>
          <a:xfrm>
            <a:off x="457200" y="1066800"/>
            <a:ext cx="8229600" cy="5059363"/>
          </a:xfrm>
        </p:spPr>
        <p:txBody>
          <a:bodyPr/>
          <a:lstStyle/>
          <a:p>
            <a:pPr eaLnBrk="1" hangingPunct="1"/>
            <a:r>
              <a:rPr lang="en-US" sz="2200" dirty="0"/>
              <a:t>Most employees with disabilities do </a:t>
            </a:r>
            <a:r>
              <a:rPr lang="en-US" sz="2200" dirty="0">
                <a:solidFill>
                  <a:srgbClr val="FFFF00"/>
                </a:solidFill>
              </a:rPr>
              <a:t>NOT</a:t>
            </a:r>
            <a:r>
              <a:rPr lang="en-US" sz="2200" dirty="0"/>
              <a:t> require accommodations to be successful at work.  If they do, the cost of these accommodations are often </a:t>
            </a:r>
            <a:r>
              <a:rPr lang="en-US" sz="2200" dirty="0">
                <a:solidFill>
                  <a:srgbClr val="FFFF00"/>
                </a:solidFill>
              </a:rPr>
              <a:t>remunerated</a:t>
            </a:r>
            <a:r>
              <a:rPr lang="en-US" sz="2200" dirty="0"/>
              <a:t> </a:t>
            </a:r>
            <a:r>
              <a:rPr lang="en-US" sz="2200" dirty="0">
                <a:solidFill>
                  <a:srgbClr val="FFFF00"/>
                </a:solidFill>
              </a:rPr>
              <a:t>by the government</a:t>
            </a:r>
            <a:r>
              <a:rPr lang="en-US" sz="2200" dirty="0"/>
              <a:t>. </a:t>
            </a:r>
          </a:p>
          <a:p>
            <a:pPr eaLnBrk="1" hangingPunct="1"/>
            <a:r>
              <a:rPr lang="en-US" sz="2200" dirty="0">
                <a:solidFill>
                  <a:srgbClr val="92D050"/>
                </a:solidFill>
              </a:rPr>
              <a:t>Productivity rates</a:t>
            </a:r>
            <a:r>
              <a:rPr lang="en-US" sz="2200" dirty="0"/>
              <a:t> (including work quality and task consistency) are </a:t>
            </a:r>
            <a:r>
              <a:rPr lang="en-US" sz="2200" dirty="0">
                <a:solidFill>
                  <a:srgbClr val="92D050"/>
                </a:solidFill>
              </a:rPr>
              <a:t>as good or better</a:t>
            </a:r>
            <a:r>
              <a:rPr lang="en-US" sz="2200" dirty="0"/>
              <a:t> for people with disabilities compared to other workers. (Virginia and Commonwealth University)</a:t>
            </a:r>
          </a:p>
          <a:p>
            <a:pPr eaLnBrk="1" hangingPunct="1"/>
            <a:r>
              <a:rPr lang="en-US" sz="2200" dirty="0"/>
              <a:t>Due to increased attention to detail, </a:t>
            </a:r>
            <a:r>
              <a:rPr lang="en-US" sz="2200" dirty="0">
                <a:solidFill>
                  <a:srgbClr val="92D050"/>
                </a:solidFill>
              </a:rPr>
              <a:t>workers with disabilities have better than average safety records at work.  </a:t>
            </a:r>
            <a:r>
              <a:rPr lang="en-US" sz="2200" dirty="0"/>
              <a:t>(DuPont)</a:t>
            </a:r>
          </a:p>
          <a:p>
            <a:pPr eaLnBrk="1" hangingPunct="1"/>
            <a:r>
              <a:rPr lang="en-US" sz="2200" dirty="0"/>
              <a:t>Workers with disabilities average 5.1 </a:t>
            </a:r>
            <a:r>
              <a:rPr lang="en-US" sz="2200" dirty="0">
                <a:solidFill>
                  <a:srgbClr val="FFFF00"/>
                </a:solidFill>
              </a:rPr>
              <a:t>years of employment with the same employer </a:t>
            </a:r>
            <a:r>
              <a:rPr lang="en-US" sz="2200" dirty="0"/>
              <a:t>compared to 3.2 years for their non-disabled peers (U.S. Dept. of Labor)</a:t>
            </a:r>
          </a:p>
          <a:p>
            <a:pPr eaLnBrk="1" hangingPunct="1"/>
            <a:r>
              <a:rPr lang="en-US" sz="2200" dirty="0"/>
              <a:t>Workers with disabilities average 6.8 days absent annually, about </a:t>
            </a:r>
            <a:r>
              <a:rPr lang="en-US" sz="2200" dirty="0">
                <a:solidFill>
                  <a:srgbClr val="FFFF00"/>
                </a:solidFill>
              </a:rPr>
              <a:t>half that of their non-disabled peers. </a:t>
            </a:r>
            <a:r>
              <a:rPr lang="en-US" sz="2200" dirty="0"/>
              <a:t>(U.S. Dept. of Labor)^</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Effect transition="in" filter="fade">
                                      <p:cBhvr>
                                        <p:cTn id="13" dur="1000"/>
                                        <p:tgtEl>
                                          <p:spTgt spid="35843">
                                            <p:txEl>
                                              <p:pRg st="1" end="1"/>
                                            </p:txEl>
                                          </p:spTgt>
                                        </p:tgtEl>
                                      </p:cBhvr>
                                    </p:animEffect>
                                    <p:anim calcmode="lin" valueType="num">
                                      <p:cBhvr>
                                        <p:cTn id="14"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Effect transition="in" filter="fade">
                                      <p:cBhvr>
                                        <p:cTn id="20" dur="1000"/>
                                        <p:tgtEl>
                                          <p:spTgt spid="35843">
                                            <p:txEl>
                                              <p:pRg st="2" end="2"/>
                                            </p:txEl>
                                          </p:spTgt>
                                        </p:tgtEl>
                                      </p:cBhvr>
                                    </p:animEffect>
                                    <p:anim calcmode="lin" valueType="num">
                                      <p:cBhvr>
                                        <p:cTn id="21"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2800"/>
              <a:t>Financial Incentives</a:t>
            </a:r>
          </a:p>
        </p:txBody>
      </p:sp>
      <p:sp>
        <p:nvSpPr>
          <p:cNvPr id="38915" name="Content Placeholder 2"/>
          <p:cNvSpPr>
            <a:spLocks noGrp="1"/>
          </p:cNvSpPr>
          <p:nvPr>
            <p:ph sz="quarter" idx="1"/>
          </p:nvPr>
        </p:nvSpPr>
        <p:spPr>
          <a:xfrm>
            <a:off x="381000" y="1143000"/>
            <a:ext cx="8305800" cy="4983163"/>
          </a:xfrm>
        </p:spPr>
        <p:txBody>
          <a:bodyPr/>
          <a:lstStyle/>
          <a:p>
            <a:pPr eaLnBrk="1" hangingPunct="1">
              <a:buFontTx/>
              <a:buNone/>
            </a:pPr>
            <a:endParaRPr lang="en-US" sz="2000" u="sng" dirty="0"/>
          </a:p>
          <a:p>
            <a:pPr eaLnBrk="1" hangingPunct="1">
              <a:buFontTx/>
              <a:buNone/>
            </a:pPr>
            <a:r>
              <a:rPr lang="en-US" sz="2000" u="sng" dirty="0">
                <a:solidFill>
                  <a:srgbClr val="FFC000"/>
                </a:solidFill>
              </a:rPr>
              <a:t>Rehabilitation Act of 1973:</a:t>
            </a:r>
            <a:r>
              <a:rPr lang="en-US" sz="2000" dirty="0">
                <a:solidFill>
                  <a:srgbClr val="FFC000"/>
                </a:solidFill>
              </a:rPr>
              <a:t>  </a:t>
            </a:r>
            <a:r>
              <a:rPr lang="en-US" sz="2000" dirty="0"/>
              <a:t>Authorizes federal funding (from the Rehabilitation Services Administration) to state </a:t>
            </a:r>
            <a:r>
              <a:rPr lang="en-US" sz="2000" b="1" u="sng" dirty="0">
                <a:solidFill>
                  <a:srgbClr val="FFC000"/>
                </a:solidFill>
              </a:rPr>
              <a:t>Vocational Rehabilitation</a:t>
            </a:r>
            <a:r>
              <a:rPr lang="en-US" sz="2000" dirty="0">
                <a:solidFill>
                  <a:srgbClr val="FFC000"/>
                </a:solidFill>
              </a:rPr>
              <a:t> </a:t>
            </a:r>
            <a:r>
              <a:rPr lang="en-US" sz="2000" dirty="0"/>
              <a:t>(VR) agencies to assist people with disabilities as they prepare for and enter the work force.   VR can assist with barrier removal and provision of accommodations, can provide on-the job training and can share in the payment of wages for an employee with disabilities.  </a:t>
            </a:r>
          </a:p>
          <a:p>
            <a:pPr eaLnBrk="1" hangingPunct="1">
              <a:buFontTx/>
              <a:buNone/>
            </a:pPr>
            <a:endParaRPr lang="en-US" sz="2000" dirty="0"/>
          </a:p>
          <a:p>
            <a:pPr eaLnBrk="1" hangingPunct="1">
              <a:buFontTx/>
              <a:buNone/>
            </a:pPr>
            <a:r>
              <a:rPr lang="en-US" sz="2000" dirty="0"/>
              <a:t>The VR staff can also assist employers with recruitment of workers with disabilities, can conduct job analyses and can provide disability awareness training for company personnel.</a:t>
            </a:r>
          </a:p>
          <a:p>
            <a:pPr eaLnBrk="1" hangingPunct="1">
              <a:buFontTx/>
              <a:buNone/>
            </a:pPr>
            <a:endParaRPr lang="en-US" sz="2000" dirty="0"/>
          </a:p>
          <a:p>
            <a:pPr eaLnBrk="1" hangingPunct="1">
              <a:buFontTx/>
              <a:buNone/>
            </a:pPr>
            <a:r>
              <a:rPr lang="en-US" sz="2000" dirty="0"/>
              <a:t>(contact your local Vocational Rehabilitation agency (928-779-4147) or see </a:t>
            </a:r>
            <a:r>
              <a:rPr lang="en-US" sz="2000" dirty="0">
                <a:solidFill>
                  <a:srgbClr val="00B0F0"/>
                </a:solidFill>
                <a:hlinkClick r:id="rId2"/>
              </a:rPr>
              <a:t>https://www.azdes.gov/rsa</a:t>
            </a:r>
            <a:r>
              <a:rPr lang="en-US" sz="2000" dirty="0">
                <a:solidFill>
                  <a:srgbClr val="00B0F0"/>
                </a:solidFill>
              </a:rPr>
              <a:t> </a:t>
            </a:r>
            <a:r>
              <a:rPr lang="en-US" sz="2000" dirty="0"/>
              <a:t>)^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
                                        <p:tgtEl>
                                          <p:spTgt spid="38915">
                                            <p:txEl>
                                              <p:pRg st="1" end="1"/>
                                            </p:txEl>
                                          </p:spTgt>
                                        </p:tgtEl>
                                      </p:cBhvr>
                                    </p:animEffect>
                                    <p:anim calcmode="lin" valueType="num">
                                      <p:cBhvr>
                                        <p:cTn id="8" dur="4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891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9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9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fade">
                                      <p:cBhvr>
                                        <p:cTn id="16" dur="100"/>
                                        <p:tgtEl>
                                          <p:spTgt spid="38915">
                                            <p:txEl>
                                              <p:pRg st="3" end="3"/>
                                            </p:txEl>
                                          </p:spTgt>
                                        </p:tgtEl>
                                      </p:cBhvr>
                                    </p:animEffect>
                                    <p:anim calcmode="lin" valueType="num">
                                      <p:cBhvr>
                                        <p:cTn id="17" dur="4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18" dur="400" fill="hold"/>
                                        <p:tgtEl>
                                          <p:spTgt spid="38915">
                                            <p:txEl>
                                              <p:pRg st="3" end="3"/>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891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891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p:cTn id="25" dur="1000" fill="hold"/>
                                        <p:tgtEl>
                                          <p:spTgt spid="38915">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38915">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2400"/>
              <a:t>Financial Incentives (cont.)</a:t>
            </a:r>
          </a:p>
        </p:txBody>
      </p:sp>
      <p:sp>
        <p:nvSpPr>
          <p:cNvPr id="39939" name="Content Placeholder 2"/>
          <p:cNvSpPr>
            <a:spLocks noGrp="1"/>
          </p:cNvSpPr>
          <p:nvPr>
            <p:ph sz="quarter" idx="1"/>
          </p:nvPr>
        </p:nvSpPr>
        <p:spPr>
          <a:xfrm>
            <a:off x="533400" y="1600200"/>
            <a:ext cx="8153400" cy="4983163"/>
          </a:xfrm>
        </p:spPr>
        <p:txBody>
          <a:bodyPr/>
          <a:lstStyle/>
          <a:p>
            <a:pPr eaLnBrk="1" hangingPunct="1"/>
            <a:r>
              <a:rPr lang="en-US" sz="1800" u="sng" dirty="0">
                <a:solidFill>
                  <a:srgbClr val="FFC000"/>
                </a:solidFill>
              </a:rPr>
              <a:t>Work Opportunity Tax Credit (WOTC):</a:t>
            </a:r>
            <a:r>
              <a:rPr lang="en-US" sz="1800" dirty="0">
                <a:solidFill>
                  <a:srgbClr val="FFC000"/>
                </a:solidFill>
              </a:rPr>
              <a:t>  </a:t>
            </a:r>
            <a:r>
              <a:rPr lang="en-US" sz="1800" dirty="0"/>
              <a:t>This is a  federal tax credit incentive that Congress provides to private-sector businesses for hiring individuals from 12 target groups who have consistently faced significant barriers to employment. “Disconnected” youth and workers with disabilities are 2 of the target groups. </a:t>
            </a:r>
          </a:p>
          <a:p>
            <a:pPr eaLnBrk="1" hangingPunct="1">
              <a:buFontTx/>
              <a:buNone/>
            </a:pPr>
            <a:r>
              <a:rPr lang="en-US" sz="1800" dirty="0"/>
              <a:t>(see </a:t>
            </a:r>
            <a:r>
              <a:rPr lang="en-US" sz="1800" dirty="0">
                <a:hlinkClick r:id="rId2"/>
              </a:rPr>
              <a:t>http://www.doleta.gov/business/incentives/opptax/</a:t>
            </a:r>
            <a:r>
              <a:rPr lang="en-US" sz="1800" dirty="0"/>
              <a:t> )</a:t>
            </a:r>
          </a:p>
          <a:p>
            <a:pPr eaLnBrk="1" hangingPunct="1">
              <a:buFontTx/>
              <a:buNone/>
            </a:pPr>
            <a:endParaRPr lang="en-US" sz="1800" dirty="0"/>
          </a:p>
          <a:p>
            <a:pPr eaLnBrk="1" hangingPunct="1"/>
            <a:r>
              <a:rPr lang="en-US" sz="2000" u="sng" dirty="0">
                <a:solidFill>
                  <a:srgbClr val="FFC000"/>
                </a:solidFill>
              </a:rPr>
              <a:t>Disabled Access Credit (DAC):</a:t>
            </a:r>
            <a:r>
              <a:rPr lang="en-US" sz="2000" dirty="0">
                <a:solidFill>
                  <a:srgbClr val="FFC000"/>
                </a:solidFill>
              </a:rPr>
              <a:t> </a:t>
            </a:r>
            <a:r>
              <a:rPr lang="en-US" sz="2000" dirty="0"/>
              <a:t>The Omnibus Budget Reconciliation Act contains a tax incentive to encourage small businesses to comply with the Americans with Disabilities Act.  Included are expenditures for removal of barriers for employees with disabilities, providing interpreters and other accommodations,  modifying equipment, etc.</a:t>
            </a:r>
          </a:p>
          <a:p>
            <a:pPr eaLnBrk="1" hangingPunct="1">
              <a:buFontTx/>
              <a:buNone/>
            </a:pPr>
            <a:r>
              <a:rPr lang="en-US" sz="1800" dirty="0"/>
              <a:t>(see your local Internal Revenue Service Office or </a:t>
            </a:r>
            <a:r>
              <a:rPr lang="en-US" sz="1800" dirty="0">
                <a:solidFill>
                  <a:srgbClr val="9966FF"/>
                </a:solidFill>
              </a:rPr>
              <a:t>http:www.irs.gov/businesses</a:t>
            </a:r>
            <a:r>
              <a:rPr lang="en-US" sz="1800" dirty="0"/>
              <a:t>)</a:t>
            </a:r>
          </a:p>
          <a:p>
            <a:pPr eaLnBrk="1" hangingPunct="1"/>
            <a:endParaRPr lang="en-US" sz="2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 calcmode="lin" valueType="num">
                                      <p:cBhvr>
                                        <p:cTn id="12"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993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p:cTn id="19" dur="1000" fill="hold"/>
                                        <p:tgtEl>
                                          <p:spTgt spid="3993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993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9939">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9939">
                                            <p:txEl>
                                              <p:pRg st="4" end="4"/>
                                            </p:txEl>
                                          </p:spTgt>
                                        </p:tgtEl>
                                        <p:attrNameLst>
                                          <p:attrName>style.visibility</p:attrName>
                                        </p:attrNameLst>
                                      </p:cBhvr>
                                      <p:to>
                                        <p:strVal val="visible"/>
                                      </p:to>
                                    </p:set>
                                    <p:anim calcmode="lin" valueType="num">
                                      <p:cBhvr>
                                        <p:cTn id="24" dur="1000" fill="hold"/>
                                        <p:tgtEl>
                                          <p:spTgt spid="39939">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9939">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274638"/>
            <a:ext cx="8153400" cy="868362"/>
          </a:xfrm>
        </p:spPr>
        <p:txBody>
          <a:bodyPr/>
          <a:lstStyle/>
          <a:p>
            <a:pPr eaLnBrk="1" hangingPunct="1"/>
            <a:r>
              <a:rPr lang="en-US" sz="2400"/>
              <a:t>What the FUSD Student Worker Program provides…</a:t>
            </a:r>
          </a:p>
        </p:txBody>
      </p:sp>
      <p:sp>
        <p:nvSpPr>
          <p:cNvPr id="40963" name="Content Placeholder 2"/>
          <p:cNvSpPr>
            <a:spLocks noGrp="1"/>
          </p:cNvSpPr>
          <p:nvPr>
            <p:ph sz="quarter" idx="1"/>
          </p:nvPr>
        </p:nvSpPr>
        <p:spPr>
          <a:xfrm>
            <a:off x="457200" y="1219200"/>
            <a:ext cx="8229600" cy="5486400"/>
          </a:xfrm>
        </p:spPr>
        <p:txBody>
          <a:bodyPr anchor="ctr"/>
          <a:lstStyle/>
          <a:p>
            <a:pPr eaLnBrk="1" hangingPunct="1"/>
            <a:r>
              <a:rPr lang="en-US" sz="2000"/>
              <a:t>Competent and convenient assistance in receiving student worker referrals</a:t>
            </a:r>
          </a:p>
          <a:p>
            <a:pPr lvl="1" eaLnBrk="1" hangingPunct="1"/>
            <a:r>
              <a:rPr lang="en-US" sz="1700"/>
              <a:t>Access to an expanded labor pool </a:t>
            </a:r>
          </a:p>
          <a:p>
            <a:pPr lvl="1" eaLnBrk="1" hangingPunct="1"/>
            <a:r>
              <a:rPr lang="en-US" sz="1700"/>
              <a:t>Recruitment assistance</a:t>
            </a:r>
          </a:p>
          <a:p>
            <a:pPr lvl="1" eaLnBrk="1" hangingPunct="1"/>
            <a:r>
              <a:rPr lang="en-US" sz="1700"/>
              <a:t>Prescreening of applicants</a:t>
            </a:r>
          </a:p>
          <a:p>
            <a:pPr lvl="1" eaLnBrk="1" hangingPunct="1"/>
            <a:r>
              <a:rPr lang="en-US" sz="1700"/>
              <a:t>Assistance with employment paperwork</a:t>
            </a:r>
          </a:p>
          <a:p>
            <a:pPr eaLnBrk="1" hangingPunct="1">
              <a:buFontTx/>
              <a:buNone/>
            </a:pPr>
            <a:endParaRPr lang="en-US" sz="2000"/>
          </a:p>
          <a:p>
            <a:pPr eaLnBrk="1" hangingPunct="1">
              <a:buFontTx/>
              <a:buNone/>
            </a:pPr>
            <a:endParaRPr lang="en-US" sz="2000"/>
          </a:p>
          <a:p>
            <a:pPr eaLnBrk="1" hangingPunct="1"/>
            <a:r>
              <a:rPr lang="en-US" sz="2000"/>
              <a:t>Matching of student worker skills and interests to employment positions and job duties</a:t>
            </a:r>
          </a:p>
          <a:p>
            <a:pPr lvl="1" eaLnBrk="1" hangingPunct="1"/>
            <a:r>
              <a:rPr lang="en-US" sz="1700"/>
              <a:t>Formal and informal assessment of potential student workers</a:t>
            </a:r>
          </a:p>
          <a:p>
            <a:pPr lvl="1" eaLnBrk="1" hangingPunct="1"/>
            <a:r>
              <a:rPr lang="en-US" sz="1700"/>
              <a:t>Knowledge of student worker capabilities and interests</a:t>
            </a:r>
          </a:p>
          <a:p>
            <a:pPr lvl="1" eaLnBrk="1" hangingPunct="1"/>
            <a:r>
              <a:rPr lang="en-US" sz="1700"/>
              <a:t>Understanding of employers’ circumstances and needs</a:t>
            </a:r>
          </a:p>
          <a:p>
            <a:pPr lvl="1" eaLnBrk="1" hangingPunct="1"/>
            <a:r>
              <a:rPr lang="en-US" sz="1700"/>
              <a:t>Identification of tasks important to employer and student worker</a:t>
            </a:r>
          </a:p>
          <a:p>
            <a:pPr lvl="1" eaLnBrk="1" hangingPunct="1"/>
            <a:r>
              <a:rPr lang="en-US" sz="1700"/>
              <a:t>Customization of tasks,  if necessary</a:t>
            </a:r>
          </a:p>
          <a:p>
            <a:pPr lvl="1" eaLnBrk="1" hangingPunct="1"/>
            <a:r>
              <a:rPr lang="en-US" sz="1700"/>
              <a:t>Provision of on-the-job accommodations,  if necessary                            (cont.)</a:t>
            </a:r>
          </a:p>
          <a:p>
            <a:pPr eaLnBrk="1" hangingPunct="1">
              <a:buFontTx/>
              <a:buNone/>
            </a:pPr>
            <a:r>
              <a:rPr lang="en-US" sz="1600"/>
              <a:t>                                                                                                                </a:t>
            </a:r>
          </a:p>
        </p:txBody>
      </p:sp>
      <p:pic>
        <p:nvPicPr>
          <p:cNvPr id="39940" name="Picture 4" descr="C:\Documents and Settings\rrandall\My Documents\My Pictures\teenworkers.jpg"/>
          <p:cNvPicPr>
            <a:picLocks noChangeAspect="1" noChangeArrowheads="1"/>
          </p:cNvPicPr>
          <p:nvPr/>
        </p:nvPicPr>
        <p:blipFill>
          <a:blip r:embed="rId2"/>
          <a:srcRect/>
          <a:stretch>
            <a:fillRect/>
          </a:stretch>
        </p:blipFill>
        <p:spPr bwMode="auto">
          <a:xfrm>
            <a:off x="5029200" y="1676400"/>
            <a:ext cx="2765425"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1000" fill="hold"/>
                                        <p:tgtEl>
                                          <p:spTgt spid="4096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09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63">
                                            <p:txEl>
                                              <p:pRg st="1" end="1"/>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1000" fill="hold"/>
                                        <p:tgtEl>
                                          <p:spTgt spid="4096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409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963">
                                            <p:txEl>
                                              <p:pRg st="2" end="2"/>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40963">
                                            <p:txEl>
                                              <p:pRg st="3" end="3"/>
                                            </p:txEl>
                                          </p:spTgt>
                                        </p:tgtEl>
                                        <p:attrNameLst>
                                          <p:attrName>style.visibility</p:attrName>
                                        </p:attrNameLst>
                                      </p:cBhvr>
                                      <p:to>
                                        <p:strVal val="visible"/>
                                      </p:to>
                                    </p:set>
                                    <p:anim calcmode="lin" valueType="num">
                                      <p:cBhvr>
                                        <p:cTn id="24" dur="1000" fill="hold"/>
                                        <p:tgtEl>
                                          <p:spTgt spid="40963">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4096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963">
                                            <p:txEl>
                                              <p:pRg st="3" end="3"/>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40963">
                                            <p:txEl>
                                              <p:pRg st="4" end="4"/>
                                            </p:txEl>
                                          </p:spTgt>
                                        </p:tgtEl>
                                        <p:attrNameLst>
                                          <p:attrName>style.visibility</p:attrName>
                                        </p:attrNameLst>
                                      </p:cBhvr>
                                      <p:to>
                                        <p:strVal val="visible"/>
                                      </p:to>
                                    </p:set>
                                    <p:anim calcmode="lin" valueType="num">
                                      <p:cBhvr>
                                        <p:cTn id="29" dur="1000" fill="hold"/>
                                        <p:tgtEl>
                                          <p:spTgt spid="40963">
                                            <p:txEl>
                                              <p:pRg st="4" end="4"/>
                                            </p:txEl>
                                          </p:spTgt>
                                        </p:tgtEl>
                                        <p:attrNameLst>
                                          <p:attrName>ppt_x</p:attrName>
                                        </p:attrNameLst>
                                      </p:cBhvr>
                                      <p:tavLst>
                                        <p:tav tm="0">
                                          <p:val>
                                            <p:strVal val="#ppt_x-.2"/>
                                          </p:val>
                                        </p:tav>
                                        <p:tav tm="100000">
                                          <p:val>
                                            <p:strVal val="#ppt_x"/>
                                          </p:val>
                                        </p:tav>
                                      </p:tavLst>
                                    </p:anim>
                                    <p:anim calcmode="lin" valueType="num">
                                      <p:cBhvr>
                                        <p:cTn id="30" dur="1000" fill="hold"/>
                                        <p:tgtEl>
                                          <p:spTgt spid="4096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096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0963">
                                            <p:txEl>
                                              <p:pRg st="7" end="7"/>
                                            </p:txEl>
                                          </p:spTgt>
                                        </p:tgtEl>
                                        <p:attrNameLst>
                                          <p:attrName>style.visibility</p:attrName>
                                        </p:attrNameLst>
                                      </p:cBhvr>
                                      <p:to>
                                        <p:strVal val="visible"/>
                                      </p:to>
                                    </p:set>
                                    <p:animEffect transition="in" filter="fade">
                                      <p:cBhvr>
                                        <p:cTn id="36" dur="1000"/>
                                        <p:tgtEl>
                                          <p:spTgt spid="40963">
                                            <p:txEl>
                                              <p:pRg st="7" end="7"/>
                                            </p:txEl>
                                          </p:spTgt>
                                        </p:tgtEl>
                                      </p:cBhvr>
                                    </p:animEffect>
                                    <p:anim calcmode="lin" valueType="num">
                                      <p:cBhvr>
                                        <p:cTn id="37" dur="1000" fill="hold"/>
                                        <p:tgtEl>
                                          <p:spTgt spid="4096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096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0963">
                                            <p:txEl>
                                              <p:pRg st="8" end="8"/>
                                            </p:txEl>
                                          </p:spTgt>
                                        </p:tgtEl>
                                        <p:attrNameLst>
                                          <p:attrName>style.visibility</p:attrName>
                                        </p:attrNameLst>
                                      </p:cBhvr>
                                      <p:to>
                                        <p:strVal val="visible"/>
                                      </p:to>
                                    </p:set>
                                    <p:anim calcmode="lin" valueType="num">
                                      <p:cBhvr>
                                        <p:cTn id="43" dur="1000" fill="hold"/>
                                        <p:tgtEl>
                                          <p:spTgt spid="40963">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4096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40963">
                                            <p:txEl>
                                              <p:pRg st="8" end="8"/>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40963">
                                            <p:txEl>
                                              <p:pRg st="9" end="9"/>
                                            </p:txEl>
                                          </p:spTgt>
                                        </p:tgtEl>
                                        <p:attrNameLst>
                                          <p:attrName>style.visibility</p:attrName>
                                        </p:attrNameLst>
                                      </p:cBhvr>
                                      <p:to>
                                        <p:strVal val="visible"/>
                                      </p:to>
                                    </p:set>
                                    <p:anim calcmode="lin" valueType="num">
                                      <p:cBhvr>
                                        <p:cTn id="48" dur="1000" fill="hold"/>
                                        <p:tgtEl>
                                          <p:spTgt spid="40963">
                                            <p:txEl>
                                              <p:pRg st="9" end="9"/>
                                            </p:txEl>
                                          </p:spTgt>
                                        </p:tgtEl>
                                        <p:attrNameLst>
                                          <p:attrName>ppt_w</p:attrName>
                                        </p:attrNameLst>
                                      </p:cBhvr>
                                      <p:tavLst>
                                        <p:tav tm="0">
                                          <p:val>
                                            <p:strVal val="#ppt_w*0.70"/>
                                          </p:val>
                                        </p:tav>
                                        <p:tav tm="100000">
                                          <p:val>
                                            <p:strVal val="#ppt_w"/>
                                          </p:val>
                                        </p:tav>
                                      </p:tavLst>
                                    </p:anim>
                                    <p:anim calcmode="lin" valueType="num">
                                      <p:cBhvr>
                                        <p:cTn id="49" dur="1000" fill="hold"/>
                                        <p:tgtEl>
                                          <p:spTgt spid="40963">
                                            <p:txEl>
                                              <p:pRg st="9" end="9"/>
                                            </p:txEl>
                                          </p:spTgt>
                                        </p:tgtEl>
                                        <p:attrNameLst>
                                          <p:attrName>ppt_h</p:attrName>
                                        </p:attrNameLst>
                                      </p:cBhvr>
                                      <p:tavLst>
                                        <p:tav tm="0">
                                          <p:val>
                                            <p:strVal val="#ppt_h"/>
                                          </p:val>
                                        </p:tav>
                                        <p:tav tm="100000">
                                          <p:val>
                                            <p:strVal val="#ppt_h"/>
                                          </p:val>
                                        </p:tav>
                                      </p:tavLst>
                                    </p:anim>
                                    <p:animEffect transition="in" filter="fade">
                                      <p:cBhvr>
                                        <p:cTn id="50" dur="1000"/>
                                        <p:tgtEl>
                                          <p:spTgt spid="40963">
                                            <p:txEl>
                                              <p:pRg st="9" end="9"/>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40963">
                                            <p:txEl>
                                              <p:pRg st="10" end="10"/>
                                            </p:txEl>
                                          </p:spTgt>
                                        </p:tgtEl>
                                        <p:attrNameLst>
                                          <p:attrName>style.visibility</p:attrName>
                                        </p:attrNameLst>
                                      </p:cBhvr>
                                      <p:to>
                                        <p:strVal val="visible"/>
                                      </p:to>
                                    </p:set>
                                    <p:anim calcmode="lin" valueType="num">
                                      <p:cBhvr>
                                        <p:cTn id="53" dur="1000" fill="hold"/>
                                        <p:tgtEl>
                                          <p:spTgt spid="40963">
                                            <p:txEl>
                                              <p:pRg st="10" end="10"/>
                                            </p:txEl>
                                          </p:spTgt>
                                        </p:tgtEl>
                                        <p:attrNameLst>
                                          <p:attrName>ppt_w</p:attrName>
                                        </p:attrNameLst>
                                      </p:cBhvr>
                                      <p:tavLst>
                                        <p:tav tm="0">
                                          <p:val>
                                            <p:strVal val="#ppt_w*0.70"/>
                                          </p:val>
                                        </p:tav>
                                        <p:tav tm="100000">
                                          <p:val>
                                            <p:strVal val="#ppt_w"/>
                                          </p:val>
                                        </p:tav>
                                      </p:tavLst>
                                    </p:anim>
                                    <p:anim calcmode="lin" valueType="num">
                                      <p:cBhvr>
                                        <p:cTn id="54" dur="1000" fill="hold"/>
                                        <p:tgtEl>
                                          <p:spTgt spid="40963">
                                            <p:txEl>
                                              <p:pRg st="10" end="10"/>
                                            </p:txEl>
                                          </p:spTgt>
                                        </p:tgtEl>
                                        <p:attrNameLst>
                                          <p:attrName>ppt_h</p:attrName>
                                        </p:attrNameLst>
                                      </p:cBhvr>
                                      <p:tavLst>
                                        <p:tav tm="0">
                                          <p:val>
                                            <p:strVal val="#ppt_h"/>
                                          </p:val>
                                        </p:tav>
                                        <p:tav tm="100000">
                                          <p:val>
                                            <p:strVal val="#ppt_h"/>
                                          </p:val>
                                        </p:tav>
                                      </p:tavLst>
                                    </p:anim>
                                    <p:animEffect transition="in" filter="fade">
                                      <p:cBhvr>
                                        <p:cTn id="55" dur="1000"/>
                                        <p:tgtEl>
                                          <p:spTgt spid="40963">
                                            <p:txEl>
                                              <p:pRg st="10" end="10"/>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40963">
                                            <p:txEl>
                                              <p:pRg st="11" end="11"/>
                                            </p:txEl>
                                          </p:spTgt>
                                        </p:tgtEl>
                                        <p:attrNameLst>
                                          <p:attrName>style.visibility</p:attrName>
                                        </p:attrNameLst>
                                      </p:cBhvr>
                                      <p:to>
                                        <p:strVal val="visible"/>
                                      </p:to>
                                    </p:set>
                                    <p:anim calcmode="lin" valueType="num">
                                      <p:cBhvr>
                                        <p:cTn id="58" dur="1000" fill="hold"/>
                                        <p:tgtEl>
                                          <p:spTgt spid="40963">
                                            <p:txEl>
                                              <p:pRg st="11" end="11"/>
                                            </p:txEl>
                                          </p:spTgt>
                                        </p:tgtEl>
                                        <p:attrNameLst>
                                          <p:attrName>ppt_w</p:attrName>
                                        </p:attrNameLst>
                                      </p:cBhvr>
                                      <p:tavLst>
                                        <p:tav tm="0">
                                          <p:val>
                                            <p:strVal val="#ppt_w*0.70"/>
                                          </p:val>
                                        </p:tav>
                                        <p:tav tm="100000">
                                          <p:val>
                                            <p:strVal val="#ppt_w"/>
                                          </p:val>
                                        </p:tav>
                                      </p:tavLst>
                                    </p:anim>
                                    <p:anim calcmode="lin" valueType="num">
                                      <p:cBhvr>
                                        <p:cTn id="59" dur="1000" fill="hold"/>
                                        <p:tgtEl>
                                          <p:spTgt spid="40963">
                                            <p:txEl>
                                              <p:pRg st="11" end="11"/>
                                            </p:txEl>
                                          </p:spTgt>
                                        </p:tgtEl>
                                        <p:attrNameLst>
                                          <p:attrName>ppt_h</p:attrName>
                                        </p:attrNameLst>
                                      </p:cBhvr>
                                      <p:tavLst>
                                        <p:tav tm="0">
                                          <p:val>
                                            <p:strVal val="#ppt_h"/>
                                          </p:val>
                                        </p:tav>
                                        <p:tav tm="100000">
                                          <p:val>
                                            <p:strVal val="#ppt_h"/>
                                          </p:val>
                                        </p:tav>
                                      </p:tavLst>
                                    </p:anim>
                                    <p:animEffect transition="in" filter="fade">
                                      <p:cBhvr>
                                        <p:cTn id="60" dur="1000"/>
                                        <p:tgtEl>
                                          <p:spTgt spid="40963">
                                            <p:txEl>
                                              <p:pRg st="11" end="11"/>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40963">
                                            <p:txEl>
                                              <p:pRg st="12" end="12"/>
                                            </p:txEl>
                                          </p:spTgt>
                                        </p:tgtEl>
                                        <p:attrNameLst>
                                          <p:attrName>style.visibility</p:attrName>
                                        </p:attrNameLst>
                                      </p:cBhvr>
                                      <p:to>
                                        <p:strVal val="visible"/>
                                      </p:to>
                                    </p:set>
                                    <p:anim calcmode="lin" valueType="num">
                                      <p:cBhvr>
                                        <p:cTn id="63" dur="1000" fill="hold"/>
                                        <p:tgtEl>
                                          <p:spTgt spid="40963">
                                            <p:txEl>
                                              <p:pRg st="12" end="12"/>
                                            </p:txEl>
                                          </p:spTgt>
                                        </p:tgtEl>
                                        <p:attrNameLst>
                                          <p:attrName>ppt_w</p:attrName>
                                        </p:attrNameLst>
                                      </p:cBhvr>
                                      <p:tavLst>
                                        <p:tav tm="0">
                                          <p:val>
                                            <p:strVal val="#ppt_w*0.70"/>
                                          </p:val>
                                        </p:tav>
                                        <p:tav tm="100000">
                                          <p:val>
                                            <p:strVal val="#ppt_w"/>
                                          </p:val>
                                        </p:tav>
                                      </p:tavLst>
                                    </p:anim>
                                    <p:anim calcmode="lin" valueType="num">
                                      <p:cBhvr>
                                        <p:cTn id="64" dur="1000" fill="hold"/>
                                        <p:tgtEl>
                                          <p:spTgt spid="40963">
                                            <p:txEl>
                                              <p:pRg st="12" end="12"/>
                                            </p:txEl>
                                          </p:spTgt>
                                        </p:tgtEl>
                                        <p:attrNameLst>
                                          <p:attrName>ppt_h</p:attrName>
                                        </p:attrNameLst>
                                      </p:cBhvr>
                                      <p:tavLst>
                                        <p:tav tm="0">
                                          <p:val>
                                            <p:strVal val="#ppt_h"/>
                                          </p:val>
                                        </p:tav>
                                        <p:tav tm="100000">
                                          <p:val>
                                            <p:strVal val="#ppt_h"/>
                                          </p:val>
                                        </p:tav>
                                      </p:tavLst>
                                    </p:anim>
                                    <p:animEffect transition="in" filter="fade">
                                      <p:cBhvr>
                                        <p:cTn id="65" dur="1000"/>
                                        <p:tgtEl>
                                          <p:spTgt spid="40963">
                                            <p:txEl>
                                              <p:pRg st="12" end="12"/>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40963">
                                            <p:txEl>
                                              <p:pRg st="13" end="13"/>
                                            </p:txEl>
                                          </p:spTgt>
                                        </p:tgtEl>
                                        <p:attrNameLst>
                                          <p:attrName>style.visibility</p:attrName>
                                        </p:attrNameLst>
                                      </p:cBhvr>
                                      <p:to>
                                        <p:strVal val="visible"/>
                                      </p:to>
                                    </p:set>
                                    <p:anim calcmode="lin" valueType="num">
                                      <p:cBhvr>
                                        <p:cTn id="68" dur="1000" fill="hold"/>
                                        <p:tgtEl>
                                          <p:spTgt spid="40963">
                                            <p:txEl>
                                              <p:pRg st="13" end="13"/>
                                            </p:txEl>
                                          </p:spTgt>
                                        </p:tgtEl>
                                        <p:attrNameLst>
                                          <p:attrName>ppt_w</p:attrName>
                                        </p:attrNameLst>
                                      </p:cBhvr>
                                      <p:tavLst>
                                        <p:tav tm="0">
                                          <p:val>
                                            <p:strVal val="#ppt_w*0.70"/>
                                          </p:val>
                                        </p:tav>
                                        <p:tav tm="100000">
                                          <p:val>
                                            <p:strVal val="#ppt_w"/>
                                          </p:val>
                                        </p:tav>
                                      </p:tavLst>
                                    </p:anim>
                                    <p:anim calcmode="lin" valueType="num">
                                      <p:cBhvr>
                                        <p:cTn id="69" dur="1000" fill="hold"/>
                                        <p:tgtEl>
                                          <p:spTgt spid="40963">
                                            <p:txEl>
                                              <p:pRg st="13" end="13"/>
                                            </p:txEl>
                                          </p:spTgt>
                                        </p:tgtEl>
                                        <p:attrNameLst>
                                          <p:attrName>ppt_h</p:attrName>
                                        </p:attrNameLst>
                                      </p:cBhvr>
                                      <p:tavLst>
                                        <p:tav tm="0">
                                          <p:val>
                                            <p:strVal val="#ppt_h"/>
                                          </p:val>
                                        </p:tav>
                                        <p:tav tm="100000">
                                          <p:val>
                                            <p:strVal val="#ppt_h"/>
                                          </p:val>
                                        </p:tav>
                                      </p:tavLst>
                                    </p:anim>
                                    <p:animEffect transition="in" filter="fade">
                                      <p:cBhvr>
                                        <p:cTn id="70" dur="1000"/>
                                        <p:tgtEl>
                                          <p:spTgt spid="40963">
                                            <p:txEl>
                                              <p:pRg st="13" end="13"/>
                                            </p:txEl>
                                          </p:spTgt>
                                        </p:tgtEl>
                                      </p:cBhvr>
                                    </p:animEffect>
                                  </p:childTnLst>
                                </p:cTn>
                              </p:par>
                              <p:par>
                                <p:cTn id="71" presetID="55" presetClass="entr" presetSubtype="0" fill="hold" nodeType="withEffect">
                                  <p:stCondLst>
                                    <p:cond delay="0"/>
                                  </p:stCondLst>
                                  <p:childTnLst>
                                    <p:set>
                                      <p:cBhvr>
                                        <p:cTn id="72" dur="1" fill="hold">
                                          <p:stCondLst>
                                            <p:cond delay="0"/>
                                          </p:stCondLst>
                                        </p:cTn>
                                        <p:tgtEl>
                                          <p:spTgt spid="40963">
                                            <p:txEl>
                                              <p:pRg st="14" end="14"/>
                                            </p:txEl>
                                          </p:spTgt>
                                        </p:tgtEl>
                                        <p:attrNameLst>
                                          <p:attrName>style.visibility</p:attrName>
                                        </p:attrNameLst>
                                      </p:cBhvr>
                                      <p:to>
                                        <p:strVal val="visible"/>
                                      </p:to>
                                    </p:set>
                                    <p:anim calcmode="lin" valueType="num">
                                      <p:cBhvr>
                                        <p:cTn id="73" dur="1000" fill="hold"/>
                                        <p:tgtEl>
                                          <p:spTgt spid="40963">
                                            <p:txEl>
                                              <p:pRg st="14" end="14"/>
                                            </p:txEl>
                                          </p:spTgt>
                                        </p:tgtEl>
                                        <p:attrNameLst>
                                          <p:attrName>ppt_w</p:attrName>
                                        </p:attrNameLst>
                                      </p:cBhvr>
                                      <p:tavLst>
                                        <p:tav tm="0">
                                          <p:val>
                                            <p:strVal val="#ppt_w*0.70"/>
                                          </p:val>
                                        </p:tav>
                                        <p:tav tm="100000">
                                          <p:val>
                                            <p:strVal val="#ppt_w"/>
                                          </p:val>
                                        </p:tav>
                                      </p:tavLst>
                                    </p:anim>
                                    <p:anim calcmode="lin" valueType="num">
                                      <p:cBhvr>
                                        <p:cTn id="74" dur="1000" fill="hold"/>
                                        <p:tgtEl>
                                          <p:spTgt spid="40963">
                                            <p:txEl>
                                              <p:pRg st="14" end="14"/>
                                            </p:txEl>
                                          </p:spTgt>
                                        </p:tgtEl>
                                        <p:attrNameLst>
                                          <p:attrName>ppt_h</p:attrName>
                                        </p:attrNameLst>
                                      </p:cBhvr>
                                      <p:tavLst>
                                        <p:tav tm="0">
                                          <p:val>
                                            <p:strVal val="#ppt_h"/>
                                          </p:val>
                                        </p:tav>
                                        <p:tav tm="100000">
                                          <p:val>
                                            <p:strVal val="#ppt_h"/>
                                          </p:val>
                                        </p:tav>
                                      </p:tavLst>
                                    </p:anim>
                                    <p:animEffect transition="in" filter="fade">
                                      <p:cBhvr>
                                        <p:cTn id="75" dur="1000"/>
                                        <p:tgtEl>
                                          <p:spTgt spid="409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Program Philosophy</a:t>
            </a:r>
          </a:p>
        </p:txBody>
      </p:sp>
      <p:sp>
        <p:nvSpPr>
          <p:cNvPr id="15363" name="Rectangle 3"/>
          <p:cNvSpPr>
            <a:spLocks noGrp="1" noChangeArrowheads="1"/>
          </p:cNvSpPr>
          <p:nvPr>
            <p:ph sz="quarter" idx="1"/>
          </p:nvPr>
        </p:nvSpPr>
        <p:spPr>
          <a:xfrm>
            <a:off x="457200" y="1219200"/>
            <a:ext cx="8229600" cy="4937125"/>
          </a:xfrm>
        </p:spPr>
        <p:txBody>
          <a:bodyPr/>
          <a:lstStyle/>
          <a:p>
            <a:pPr eaLnBrk="1" hangingPunct="1"/>
            <a:r>
              <a:rPr lang="en-US" sz="2400" dirty="0"/>
              <a:t>FUSD recognizes that students whose talents are limited in traditional academic areas may perform well, and even excel in other areas. </a:t>
            </a:r>
          </a:p>
          <a:p>
            <a:pPr eaLnBrk="1" hangingPunct="1"/>
            <a:endParaRPr lang="en-US" sz="2400" dirty="0"/>
          </a:p>
          <a:p>
            <a:pPr eaLnBrk="1" hangingPunct="1"/>
            <a:r>
              <a:rPr lang="en-US" sz="2400" dirty="0"/>
              <a:t>The Special Needs Work Experience Program offers students a vocational setting to assist them in realizing more fully their strengths and abilities while earning a credit, and often a paycheck.^</a:t>
            </a:r>
          </a:p>
        </p:txBody>
      </p:sp>
      <p:pic>
        <p:nvPicPr>
          <p:cNvPr id="4" name="Picture 3" descr="_46534561_000041961-1.jpg"/>
          <p:cNvPicPr>
            <a:picLocks noChangeAspect="1"/>
          </p:cNvPicPr>
          <p:nvPr/>
        </p:nvPicPr>
        <p:blipFill>
          <a:blip r:embed="rId2"/>
          <a:stretch>
            <a:fillRect/>
          </a:stretch>
        </p:blipFill>
        <p:spPr>
          <a:xfrm>
            <a:off x="2819400" y="4038600"/>
            <a:ext cx="3505200" cy="26366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down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strips(downLeft)">
                                      <p:cBhvr>
                                        <p:cTn id="12"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2400"/>
              <a:t>What the program provides (cont.)</a:t>
            </a:r>
          </a:p>
        </p:txBody>
      </p:sp>
      <p:sp>
        <p:nvSpPr>
          <p:cNvPr id="41987" name="Content Placeholder 2"/>
          <p:cNvSpPr>
            <a:spLocks noGrp="1"/>
          </p:cNvSpPr>
          <p:nvPr>
            <p:ph sz="quarter" idx="1"/>
          </p:nvPr>
        </p:nvSpPr>
        <p:spPr>
          <a:xfrm>
            <a:off x="457200" y="1143000"/>
            <a:ext cx="8229600" cy="4983163"/>
          </a:xfrm>
        </p:spPr>
        <p:txBody>
          <a:bodyPr/>
          <a:lstStyle/>
          <a:p>
            <a:pPr eaLnBrk="1" hangingPunct="1">
              <a:buFont typeface="Wingdings 3" pitchFamily="18" charset="2"/>
              <a:buNone/>
            </a:pPr>
            <a:r>
              <a:rPr lang="en-US" sz="2000" dirty="0"/>
              <a:t>Timely support in training,  supervising and monitoring student workers</a:t>
            </a:r>
          </a:p>
          <a:p>
            <a:pPr lvl="1" eaLnBrk="1" hangingPunct="1"/>
            <a:r>
              <a:rPr lang="en-US" sz="1700" dirty="0"/>
              <a:t>Job skill training of pre-employment student workers</a:t>
            </a:r>
          </a:p>
          <a:p>
            <a:pPr lvl="1" eaLnBrk="1" hangingPunct="1"/>
            <a:r>
              <a:rPr lang="en-US" sz="1700" dirty="0"/>
              <a:t>Job shadowing of future positions by pre-employment student workers</a:t>
            </a:r>
          </a:p>
          <a:p>
            <a:pPr lvl="1" eaLnBrk="1" hangingPunct="1"/>
            <a:r>
              <a:rPr lang="en-US" sz="1700" dirty="0"/>
              <a:t>Job coaching for newly hired student workers</a:t>
            </a:r>
          </a:p>
          <a:p>
            <a:pPr lvl="1" eaLnBrk="1" hangingPunct="1"/>
            <a:r>
              <a:rPr lang="en-US" sz="1700" dirty="0"/>
              <a:t>Assistance with supervision </a:t>
            </a:r>
          </a:p>
          <a:p>
            <a:pPr lvl="1" eaLnBrk="1" hangingPunct="1"/>
            <a:r>
              <a:rPr lang="en-US" sz="1700" dirty="0"/>
              <a:t>Formal evaluation procedures</a:t>
            </a:r>
          </a:p>
          <a:p>
            <a:pPr lvl="1" eaLnBrk="1" hangingPunct="1"/>
            <a:r>
              <a:rPr lang="en-US" sz="1700" dirty="0"/>
              <a:t>Assistance if a problem with a worker arises</a:t>
            </a:r>
          </a:p>
          <a:p>
            <a:pPr lvl="1" eaLnBrk="1" hangingPunct="1"/>
            <a:r>
              <a:rPr lang="en-US" sz="1700" dirty="0"/>
              <a:t>Processing of employers’ feedback</a:t>
            </a:r>
          </a:p>
          <a:p>
            <a:pPr lvl="1" eaLnBrk="1" hangingPunct="1"/>
            <a:endParaRPr lang="en-US" sz="1700" dirty="0"/>
          </a:p>
          <a:p>
            <a:pPr lvl="1" eaLnBrk="1" hangingPunct="1"/>
            <a:r>
              <a:rPr lang="en-US" sz="1800" b="1" dirty="0">
                <a:solidFill>
                  <a:srgbClr val="FFFF00"/>
                </a:solidFill>
              </a:rPr>
              <a:t>Pay for the student worker,  if necessary</a:t>
            </a:r>
          </a:p>
          <a:p>
            <a:pPr lvl="1" eaLnBrk="1" hangingPunct="1">
              <a:buFont typeface="Wingdings 3" pitchFamily="18" charset="2"/>
              <a:buNone/>
            </a:pPr>
            <a:endParaRPr lang="en-US" sz="1700" dirty="0"/>
          </a:p>
          <a:p>
            <a:pPr eaLnBrk="1" hangingPunct="1">
              <a:buFont typeface="Wingdings 3" pitchFamily="18" charset="2"/>
              <a:buNone/>
            </a:pPr>
            <a:r>
              <a:rPr lang="en-US" sz="2000" dirty="0"/>
              <a:t>Formal and informal disability awareness</a:t>
            </a:r>
          </a:p>
          <a:p>
            <a:pPr lvl="1" eaLnBrk="1" hangingPunct="1"/>
            <a:r>
              <a:rPr lang="en-US" sz="1700" dirty="0"/>
              <a:t>Disability awareness information</a:t>
            </a:r>
          </a:p>
          <a:p>
            <a:pPr lvl="1" eaLnBrk="1" hangingPunct="1"/>
            <a:r>
              <a:rPr lang="en-US" sz="1700" dirty="0"/>
              <a:t>Information about providing accommodations </a:t>
            </a:r>
          </a:p>
          <a:p>
            <a:pPr lvl="1" eaLnBrk="1" hangingPunct="1"/>
            <a:r>
              <a:rPr lang="en-US" sz="1700" dirty="0"/>
              <a:t>A model for appropriate support and social interaction for youth with disabilities</a:t>
            </a:r>
          </a:p>
          <a:p>
            <a:pPr lvl="1" eaLnBrk="1" hangingPunct="1"/>
            <a:endParaRPr lang="en-US" sz="1700" dirty="0"/>
          </a:p>
          <a:p>
            <a:pPr lvl="1" eaLnBrk="1" hangingPunct="1"/>
            <a:endParaRPr lang="en-US" sz="1700" dirty="0"/>
          </a:p>
          <a:p>
            <a:pPr lvl="1" eaLnBrk="1" hangingPunct="1">
              <a:buFont typeface="Wingdings 3" pitchFamily="18" charset="2"/>
              <a:buNone/>
            </a:pPr>
            <a:endParaRPr lang="en-US" sz="1700" dirty="0"/>
          </a:p>
          <a:p>
            <a:pPr lvl="1" eaLnBrk="1" hangingPunct="1"/>
            <a:endParaRPr lang="en-US" sz="1700" dirty="0"/>
          </a:p>
          <a:p>
            <a:pPr eaLnBrk="1" hangingPunct="1">
              <a:buFontTx/>
              <a:buNone/>
            </a:pPr>
            <a:endParaRPr lang="en-US" sz="2000" dirty="0"/>
          </a:p>
          <a:p>
            <a:pPr eaLnBrk="1" hangingPunct="1">
              <a:buFontTx/>
              <a:buNone/>
            </a:pPr>
            <a:endParaRPr lang="en-US" dirty="0"/>
          </a:p>
        </p:txBody>
      </p:sp>
      <p:pic>
        <p:nvPicPr>
          <p:cNvPr id="40964" name="Picture 6" descr="C:\Documents and Settings\rrandall\My Documents\My Pictures\tee.jpg"/>
          <p:cNvPicPr>
            <a:picLocks noChangeAspect="1" noChangeArrowheads="1"/>
          </p:cNvPicPr>
          <p:nvPr/>
        </p:nvPicPr>
        <p:blipFill>
          <a:blip r:embed="rId2"/>
          <a:srcRect/>
          <a:stretch>
            <a:fillRect/>
          </a:stretch>
        </p:blipFill>
        <p:spPr bwMode="auto">
          <a:xfrm>
            <a:off x="5486400" y="2627808"/>
            <a:ext cx="3505200" cy="2773611"/>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1000" fill="hold"/>
                                        <p:tgtEl>
                                          <p:spTgt spid="419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1987">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p:cTn id="19" dur="1000" fill="hold"/>
                                        <p:tgtEl>
                                          <p:spTgt spid="4198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198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1987">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1987">
                                            <p:txEl>
                                              <p:pRg st="3" end="3"/>
                                            </p:txEl>
                                          </p:spTgt>
                                        </p:tgtEl>
                                        <p:attrNameLst>
                                          <p:attrName>style.visibility</p:attrName>
                                        </p:attrNameLst>
                                      </p:cBhvr>
                                      <p:to>
                                        <p:strVal val="visible"/>
                                      </p:to>
                                    </p:set>
                                    <p:anim calcmode="lin" valueType="num">
                                      <p:cBhvr>
                                        <p:cTn id="24" dur="1000" fill="hold"/>
                                        <p:tgtEl>
                                          <p:spTgt spid="41987">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41987">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41987">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1987">
                                            <p:txEl>
                                              <p:pRg st="4" end="4"/>
                                            </p:txEl>
                                          </p:spTgt>
                                        </p:tgtEl>
                                        <p:attrNameLst>
                                          <p:attrName>style.visibility</p:attrName>
                                        </p:attrNameLst>
                                      </p:cBhvr>
                                      <p:to>
                                        <p:strVal val="visible"/>
                                      </p:to>
                                    </p:set>
                                    <p:anim calcmode="lin" valueType="num">
                                      <p:cBhvr>
                                        <p:cTn id="29" dur="1000" fill="hold"/>
                                        <p:tgtEl>
                                          <p:spTgt spid="41987">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41987">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1987">
                                            <p:txEl>
                                              <p:pRg st="4" end="4"/>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41987">
                                            <p:txEl>
                                              <p:pRg st="5" end="5"/>
                                            </p:txEl>
                                          </p:spTgt>
                                        </p:tgtEl>
                                        <p:attrNameLst>
                                          <p:attrName>style.visibility</p:attrName>
                                        </p:attrNameLst>
                                      </p:cBhvr>
                                      <p:to>
                                        <p:strVal val="visible"/>
                                      </p:to>
                                    </p:set>
                                    <p:anim calcmode="lin" valueType="num">
                                      <p:cBhvr>
                                        <p:cTn id="34" dur="1000" fill="hold"/>
                                        <p:tgtEl>
                                          <p:spTgt spid="41987">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41987">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41987">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41987">
                                            <p:txEl>
                                              <p:pRg st="6" end="6"/>
                                            </p:txEl>
                                          </p:spTgt>
                                        </p:tgtEl>
                                        <p:attrNameLst>
                                          <p:attrName>style.visibility</p:attrName>
                                        </p:attrNameLst>
                                      </p:cBhvr>
                                      <p:to>
                                        <p:strVal val="visible"/>
                                      </p:to>
                                    </p:set>
                                    <p:anim calcmode="lin" valueType="num">
                                      <p:cBhvr>
                                        <p:cTn id="39" dur="1000" fill="hold"/>
                                        <p:tgtEl>
                                          <p:spTgt spid="41987">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41987">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41987">
                                            <p:txEl>
                                              <p:pRg st="6" end="6"/>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41987">
                                            <p:txEl>
                                              <p:pRg st="7" end="7"/>
                                            </p:txEl>
                                          </p:spTgt>
                                        </p:tgtEl>
                                        <p:attrNameLst>
                                          <p:attrName>style.visibility</p:attrName>
                                        </p:attrNameLst>
                                      </p:cBhvr>
                                      <p:to>
                                        <p:strVal val="visible"/>
                                      </p:to>
                                    </p:set>
                                    <p:anim calcmode="lin" valueType="num">
                                      <p:cBhvr>
                                        <p:cTn id="44" dur="1000" fill="hold"/>
                                        <p:tgtEl>
                                          <p:spTgt spid="41987">
                                            <p:txEl>
                                              <p:pRg st="7" end="7"/>
                                            </p:txEl>
                                          </p:spTgt>
                                        </p:tgtEl>
                                        <p:attrNameLst>
                                          <p:attrName>ppt_w</p:attrName>
                                        </p:attrNameLst>
                                      </p:cBhvr>
                                      <p:tavLst>
                                        <p:tav tm="0">
                                          <p:val>
                                            <p:strVal val="#ppt_w*0.70"/>
                                          </p:val>
                                        </p:tav>
                                        <p:tav tm="100000">
                                          <p:val>
                                            <p:strVal val="#ppt_w"/>
                                          </p:val>
                                        </p:tav>
                                      </p:tavLst>
                                    </p:anim>
                                    <p:anim calcmode="lin" valueType="num">
                                      <p:cBhvr>
                                        <p:cTn id="45" dur="1000" fill="hold"/>
                                        <p:tgtEl>
                                          <p:spTgt spid="41987">
                                            <p:txEl>
                                              <p:pRg st="7" end="7"/>
                                            </p:txEl>
                                          </p:spTgt>
                                        </p:tgtEl>
                                        <p:attrNameLst>
                                          <p:attrName>ppt_h</p:attrName>
                                        </p:attrNameLst>
                                      </p:cBhvr>
                                      <p:tavLst>
                                        <p:tav tm="0">
                                          <p:val>
                                            <p:strVal val="#ppt_h"/>
                                          </p:val>
                                        </p:tav>
                                        <p:tav tm="100000">
                                          <p:val>
                                            <p:strVal val="#ppt_h"/>
                                          </p:val>
                                        </p:tav>
                                      </p:tavLst>
                                    </p:anim>
                                    <p:animEffect transition="in" filter="fade">
                                      <p:cBhvr>
                                        <p:cTn id="46" dur="1000"/>
                                        <p:tgtEl>
                                          <p:spTgt spid="41987">
                                            <p:txEl>
                                              <p:pRg st="7" end="7"/>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41987">
                                            <p:txEl>
                                              <p:pRg st="9" end="9"/>
                                            </p:txEl>
                                          </p:spTgt>
                                        </p:tgtEl>
                                        <p:attrNameLst>
                                          <p:attrName>style.visibility</p:attrName>
                                        </p:attrNameLst>
                                      </p:cBhvr>
                                      <p:to>
                                        <p:strVal val="visible"/>
                                      </p:to>
                                    </p:set>
                                    <p:anim calcmode="lin" valueType="num">
                                      <p:cBhvr>
                                        <p:cTn id="49" dur="1000" fill="hold"/>
                                        <p:tgtEl>
                                          <p:spTgt spid="41987">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41987">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41987">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1987">
                                            <p:txEl>
                                              <p:pRg st="11" end="11"/>
                                            </p:txEl>
                                          </p:spTgt>
                                        </p:tgtEl>
                                        <p:attrNameLst>
                                          <p:attrName>style.visibility</p:attrName>
                                        </p:attrNameLst>
                                      </p:cBhvr>
                                      <p:to>
                                        <p:strVal val="visible"/>
                                      </p:to>
                                    </p:set>
                                    <p:animEffect transition="in" filter="fade">
                                      <p:cBhvr>
                                        <p:cTn id="56" dur="1000"/>
                                        <p:tgtEl>
                                          <p:spTgt spid="41987">
                                            <p:txEl>
                                              <p:pRg st="11" end="11"/>
                                            </p:txEl>
                                          </p:spTgt>
                                        </p:tgtEl>
                                      </p:cBhvr>
                                    </p:animEffect>
                                    <p:anim calcmode="lin" valueType="num">
                                      <p:cBhvr>
                                        <p:cTn id="57" dur="1000" fill="hold"/>
                                        <p:tgtEl>
                                          <p:spTgt spid="41987">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1987">
                                            <p:txEl>
                                              <p:pRg st="11" end="11"/>
                                            </p:txEl>
                                          </p:spTgt>
                                        </p:tgtEl>
                                        <p:attrNameLst>
                                          <p:attrName>ppt_y</p:attrName>
                                        </p:attrNameLst>
                                      </p:cBhvr>
                                      <p:tavLst>
                                        <p:tav tm="0">
                                          <p:val>
                                            <p:strVal val="#ppt_y+.1"/>
                                          </p:val>
                                        </p:tav>
                                        <p:tav tm="100000">
                                          <p:val>
                                            <p:strVal val="#ppt_y"/>
                                          </p:val>
                                        </p:tav>
                                      </p:tavLst>
                                    </p:anim>
                                  </p:childTnLst>
                                </p:cTn>
                              </p:par>
                              <p:par>
                                <p:cTn id="59" presetID="55" presetClass="entr" presetSubtype="0" fill="hold" nodeType="withEffect">
                                  <p:stCondLst>
                                    <p:cond delay="0"/>
                                  </p:stCondLst>
                                  <p:childTnLst>
                                    <p:set>
                                      <p:cBhvr>
                                        <p:cTn id="60" dur="1" fill="hold">
                                          <p:stCondLst>
                                            <p:cond delay="0"/>
                                          </p:stCondLst>
                                        </p:cTn>
                                        <p:tgtEl>
                                          <p:spTgt spid="41987">
                                            <p:txEl>
                                              <p:pRg st="12" end="12"/>
                                            </p:txEl>
                                          </p:spTgt>
                                        </p:tgtEl>
                                        <p:attrNameLst>
                                          <p:attrName>style.visibility</p:attrName>
                                        </p:attrNameLst>
                                      </p:cBhvr>
                                      <p:to>
                                        <p:strVal val="visible"/>
                                      </p:to>
                                    </p:set>
                                    <p:anim calcmode="lin" valueType="num">
                                      <p:cBhvr>
                                        <p:cTn id="61" dur="1000" fill="hold"/>
                                        <p:tgtEl>
                                          <p:spTgt spid="41987">
                                            <p:txEl>
                                              <p:pRg st="12" end="12"/>
                                            </p:txEl>
                                          </p:spTgt>
                                        </p:tgtEl>
                                        <p:attrNameLst>
                                          <p:attrName>ppt_w</p:attrName>
                                        </p:attrNameLst>
                                      </p:cBhvr>
                                      <p:tavLst>
                                        <p:tav tm="0">
                                          <p:val>
                                            <p:strVal val="#ppt_w*0.70"/>
                                          </p:val>
                                        </p:tav>
                                        <p:tav tm="100000">
                                          <p:val>
                                            <p:strVal val="#ppt_w"/>
                                          </p:val>
                                        </p:tav>
                                      </p:tavLst>
                                    </p:anim>
                                    <p:anim calcmode="lin" valueType="num">
                                      <p:cBhvr>
                                        <p:cTn id="62" dur="1000" fill="hold"/>
                                        <p:tgtEl>
                                          <p:spTgt spid="41987">
                                            <p:txEl>
                                              <p:pRg st="12" end="12"/>
                                            </p:txEl>
                                          </p:spTgt>
                                        </p:tgtEl>
                                        <p:attrNameLst>
                                          <p:attrName>ppt_h</p:attrName>
                                        </p:attrNameLst>
                                      </p:cBhvr>
                                      <p:tavLst>
                                        <p:tav tm="0">
                                          <p:val>
                                            <p:strVal val="#ppt_h"/>
                                          </p:val>
                                        </p:tav>
                                        <p:tav tm="100000">
                                          <p:val>
                                            <p:strVal val="#ppt_h"/>
                                          </p:val>
                                        </p:tav>
                                      </p:tavLst>
                                    </p:anim>
                                    <p:animEffect transition="in" filter="fade">
                                      <p:cBhvr>
                                        <p:cTn id="63" dur="1000"/>
                                        <p:tgtEl>
                                          <p:spTgt spid="41987">
                                            <p:txEl>
                                              <p:pRg st="12" end="12"/>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41987">
                                            <p:txEl>
                                              <p:pRg st="13" end="13"/>
                                            </p:txEl>
                                          </p:spTgt>
                                        </p:tgtEl>
                                        <p:attrNameLst>
                                          <p:attrName>style.visibility</p:attrName>
                                        </p:attrNameLst>
                                      </p:cBhvr>
                                      <p:to>
                                        <p:strVal val="visible"/>
                                      </p:to>
                                    </p:set>
                                    <p:anim calcmode="lin" valueType="num">
                                      <p:cBhvr>
                                        <p:cTn id="66" dur="1000" fill="hold"/>
                                        <p:tgtEl>
                                          <p:spTgt spid="41987">
                                            <p:txEl>
                                              <p:pRg st="13" end="13"/>
                                            </p:txEl>
                                          </p:spTgt>
                                        </p:tgtEl>
                                        <p:attrNameLst>
                                          <p:attrName>ppt_w</p:attrName>
                                        </p:attrNameLst>
                                      </p:cBhvr>
                                      <p:tavLst>
                                        <p:tav tm="0">
                                          <p:val>
                                            <p:strVal val="#ppt_w*0.70"/>
                                          </p:val>
                                        </p:tav>
                                        <p:tav tm="100000">
                                          <p:val>
                                            <p:strVal val="#ppt_w"/>
                                          </p:val>
                                        </p:tav>
                                      </p:tavLst>
                                    </p:anim>
                                    <p:anim calcmode="lin" valueType="num">
                                      <p:cBhvr>
                                        <p:cTn id="67" dur="1000" fill="hold"/>
                                        <p:tgtEl>
                                          <p:spTgt spid="41987">
                                            <p:txEl>
                                              <p:pRg st="13" end="13"/>
                                            </p:txEl>
                                          </p:spTgt>
                                        </p:tgtEl>
                                        <p:attrNameLst>
                                          <p:attrName>ppt_h</p:attrName>
                                        </p:attrNameLst>
                                      </p:cBhvr>
                                      <p:tavLst>
                                        <p:tav tm="0">
                                          <p:val>
                                            <p:strVal val="#ppt_h"/>
                                          </p:val>
                                        </p:tav>
                                        <p:tav tm="100000">
                                          <p:val>
                                            <p:strVal val="#ppt_h"/>
                                          </p:val>
                                        </p:tav>
                                      </p:tavLst>
                                    </p:anim>
                                    <p:animEffect transition="in" filter="fade">
                                      <p:cBhvr>
                                        <p:cTn id="68" dur="1000"/>
                                        <p:tgtEl>
                                          <p:spTgt spid="41987">
                                            <p:txEl>
                                              <p:pRg st="13" end="13"/>
                                            </p:txEl>
                                          </p:spTgt>
                                        </p:tgtEl>
                                      </p:cBhvr>
                                    </p:animEffect>
                                  </p:childTnLst>
                                </p:cTn>
                              </p:par>
                              <p:par>
                                <p:cTn id="69" presetID="55" presetClass="entr" presetSubtype="0" fill="hold" nodeType="withEffect">
                                  <p:stCondLst>
                                    <p:cond delay="0"/>
                                  </p:stCondLst>
                                  <p:childTnLst>
                                    <p:set>
                                      <p:cBhvr>
                                        <p:cTn id="70" dur="1" fill="hold">
                                          <p:stCondLst>
                                            <p:cond delay="0"/>
                                          </p:stCondLst>
                                        </p:cTn>
                                        <p:tgtEl>
                                          <p:spTgt spid="41987">
                                            <p:txEl>
                                              <p:pRg st="14" end="14"/>
                                            </p:txEl>
                                          </p:spTgt>
                                        </p:tgtEl>
                                        <p:attrNameLst>
                                          <p:attrName>style.visibility</p:attrName>
                                        </p:attrNameLst>
                                      </p:cBhvr>
                                      <p:to>
                                        <p:strVal val="visible"/>
                                      </p:to>
                                    </p:set>
                                    <p:anim calcmode="lin" valueType="num">
                                      <p:cBhvr>
                                        <p:cTn id="71" dur="1000" fill="hold"/>
                                        <p:tgtEl>
                                          <p:spTgt spid="41987">
                                            <p:txEl>
                                              <p:pRg st="14" end="14"/>
                                            </p:txEl>
                                          </p:spTgt>
                                        </p:tgtEl>
                                        <p:attrNameLst>
                                          <p:attrName>ppt_w</p:attrName>
                                        </p:attrNameLst>
                                      </p:cBhvr>
                                      <p:tavLst>
                                        <p:tav tm="0">
                                          <p:val>
                                            <p:strVal val="#ppt_w*0.70"/>
                                          </p:val>
                                        </p:tav>
                                        <p:tav tm="100000">
                                          <p:val>
                                            <p:strVal val="#ppt_w"/>
                                          </p:val>
                                        </p:tav>
                                      </p:tavLst>
                                    </p:anim>
                                    <p:anim calcmode="lin" valueType="num">
                                      <p:cBhvr>
                                        <p:cTn id="72" dur="1000" fill="hold"/>
                                        <p:tgtEl>
                                          <p:spTgt spid="41987">
                                            <p:txEl>
                                              <p:pRg st="14" end="14"/>
                                            </p:txEl>
                                          </p:spTgt>
                                        </p:tgtEl>
                                        <p:attrNameLst>
                                          <p:attrName>ppt_h</p:attrName>
                                        </p:attrNameLst>
                                      </p:cBhvr>
                                      <p:tavLst>
                                        <p:tav tm="0">
                                          <p:val>
                                            <p:strVal val="#ppt_h"/>
                                          </p:val>
                                        </p:tav>
                                        <p:tav tm="100000">
                                          <p:val>
                                            <p:strVal val="#ppt_h"/>
                                          </p:val>
                                        </p:tav>
                                      </p:tavLst>
                                    </p:anim>
                                    <p:animEffect transition="in" filter="fade">
                                      <p:cBhvr>
                                        <p:cTn id="73" dur="1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2400"/>
              <a:t>Benefits for the Employer</a:t>
            </a:r>
          </a:p>
        </p:txBody>
      </p:sp>
      <p:sp>
        <p:nvSpPr>
          <p:cNvPr id="43011" name="Content Placeholder 2"/>
          <p:cNvSpPr>
            <a:spLocks noGrp="1"/>
          </p:cNvSpPr>
          <p:nvPr>
            <p:ph sz="quarter" idx="1"/>
          </p:nvPr>
        </p:nvSpPr>
        <p:spPr>
          <a:xfrm>
            <a:off x="457200" y="1143000"/>
            <a:ext cx="8229600" cy="2514600"/>
          </a:xfrm>
        </p:spPr>
        <p:txBody>
          <a:bodyPr/>
          <a:lstStyle/>
          <a:p>
            <a:pPr eaLnBrk="1" hangingPunct="1"/>
            <a:endParaRPr lang="en-US" sz="2000"/>
          </a:p>
          <a:p>
            <a:pPr eaLnBrk="1" hangingPunct="1"/>
            <a:r>
              <a:rPr lang="en-US" sz="2000"/>
              <a:t>Display of positive corporate citizenship</a:t>
            </a:r>
          </a:p>
          <a:p>
            <a:pPr eaLnBrk="1" hangingPunct="1"/>
            <a:r>
              <a:rPr lang="en-US" sz="2000"/>
              <a:t>Diversification of  current workforce</a:t>
            </a:r>
          </a:p>
          <a:p>
            <a:pPr eaLnBrk="1" hangingPunct="1"/>
            <a:r>
              <a:rPr lang="en-US" sz="2000"/>
              <a:t>Development of future workforce in areas of specialized needs</a:t>
            </a:r>
          </a:p>
          <a:p>
            <a:pPr eaLnBrk="1" hangingPunct="1"/>
            <a:r>
              <a:rPr lang="en-US" sz="2000"/>
              <a:t>Expansion of business outreach to under-represented communities</a:t>
            </a:r>
          </a:p>
          <a:p>
            <a:pPr eaLnBrk="1" hangingPunct="1"/>
            <a:r>
              <a:rPr lang="en-US" sz="2000"/>
              <a:t>Expansion of formal mentoring of new employees (leading to increased employee loyalty, reduction in learning time and costs associated with the hiring of new employees, and expanded leadership development in employees.) </a:t>
            </a:r>
          </a:p>
          <a:p>
            <a:pPr eaLnBrk="1" hangingPunct="1"/>
            <a:r>
              <a:rPr lang="en-US" sz="2000"/>
              <a:t>Assistance in training, coaching and supervising new employees</a:t>
            </a:r>
          </a:p>
          <a:p>
            <a:pPr eaLnBrk="1" hangingPunct="1"/>
            <a:r>
              <a:rPr lang="en-US" sz="2000"/>
              <a:t>Potential financial incentives and support from governmental agencies.</a:t>
            </a:r>
          </a:p>
          <a:p>
            <a:pPr eaLnBrk="1" hangingPunct="1"/>
            <a:r>
              <a:rPr lang="en-US" sz="2000">
                <a:solidFill>
                  <a:srgbClr val="FFFF00"/>
                </a:solidFill>
              </a:rPr>
              <a:t>The student worker may be paid from the FUSD student worker budget</a:t>
            </a:r>
          </a:p>
          <a:p>
            <a:pPr eaLnBrk="1" hangingPunct="1">
              <a:buFont typeface="Wingdings 3" pitchFamily="18" charset="2"/>
              <a:buNone/>
            </a:pPr>
            <a:r>
              <a:rPr lang="en-US" sz="2000"/>
              <a:t>( also please see previous slides “Value in Hiring Youth” and “Value in Hiring Someone with a Disability” )^</a:t>
            </a:r>
          </a:p>
          <a:p>
            <a:pPr eaLnBrk="1" hangingPunct="1"/>
            <a:endParaRPr lang="en-US" sz="2400"/>
          </a:p>
        </p:txBody>
      </p:sp>
      <p:pic>
        <p:nvPicPr>
          <p:cNvPr id="41988" name="Picture 7" descr="http://www.eeoc.gov/youth/pictures/outreach.jpg"/>
          <p:cNvPicPr>
            <a:picLocks noChangeAspect="1" noChangeArrowheads="1"/>
          </p:cNvPicPr>
          <p:nvPr/>
        </p:nvPicPr>
        <p:blipFill>
          <a:blip r:embed="rId2"/>
          <a:srcRect/>
          <a:stretch>
            <a:fillRect/>
          </a:stretch>
        </p:blipFill>
        <p:spPr bwMode="auto">
          <a:xfrm>
            <a:off x="5638800" y="76132"/>
            <a:ext cx="2209800" cy="2211802"/>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2400"/>
              <a:t>Benefits for the Student Worker</a:t>
            </a:r>
          </a:p>
        </p:txBody>
      </p:sp>
      <p:sp>
        <p:nvSpPr>
          <p:cNvPr id="44035" name="Content Placeholder 2"/>
          <p:cNvSpPr>
            <a:spLocks noGrp="1"/>
          </p:cNvSpPr>
          <p:nvPr>
            <p:ph sz="quarter" idx="1"/>
          </p:nvPr>
        </p:nvSpPr>
        <p:spPr>
          <a:xfrm>
            <a:off x="609600" y="1447800"/>
            <a:ext cx="8229600" cy="3886200"/>
          </a:xfrm>
        </p:spPr>
        <p:txBody>
          <a:bodyPr/>
          <a:lstStyle/>
          <a:p>
            <a:pPr eaLnBrk="1" hangingPunct="1"/>
            <a:r>
              <a:rPr lang="en-US" sz="2000"/>
              <a:t>Growth in self confidence</a:t>
            </a:r>
          </a:p>
          <a:p>
            <a:pPr eaLnBrk="1" hangingPunct="1"/>
            <a:r>
              <a:rPr lang="en-US" sz="2000"/>
              <a:t>Opportunity to develop work place skills</a:t>
            </a:r>
          </a:p>
          <a:p>
            <a:pPr eaLnBrk="1" hangingPunct="1"/>
            <a:r>
              <a:rPr lang="en-US" sz="2000"/>
              <a:t>Learning about disability disclosure </a:t>
            </a:r>
          </a:p>
          <a:p>
            <a:pPr eaLnBrk="1" hangingPunct="1"/>
            <a:r>
              <a:rPr lang="en-US" sz="2000"/>
              <a:t>Growth in self advocacy skills related to accommodations</a:t>
            </a:r>
          </a:p>
          <a:p>
            <a:pPr eaLnBrk="1" hangingPunct="1"/>
            <a:r>
              <a:rPr lang="en-US" sz="2000"/>
              <a:t>Identification and clarification of potential career interests</a:t>
            </a:r>
          </a:p>
          <a:p>
            <a:pPr eaLnBrk="1" hangingPunct="1"/>
            <a:r>
              <a:rPr lang="en-US" sz="2000"/>
              <a:t>Opportunity to learn about work place culture and expectations</a:t>
            </a:r>
          </a:p>
          <a:p>
            <a:pPr eaLnBrk="1" hangingPunct="1"/>
            <a:r>
              <a:rPr lang="en-US" sz="2000"/>
              <a:t>Potential for long-term positive and meaningful employment</a:t>
            </a:r>
          </a:p>
          <a:p>
            <a:pPr eaLnBrk="1" hangingPunct="1"/>
            <a:r>
              <a:rPr lang="en-US" sz="2000"/>
              <a:t>Connection of school learning with real-life application^ </a:t>
            </a:r>
          </a:p>
        </p:txBody>
      </p:sp>
      <p:pic>
        <p:nvPicPr>
          <p:cNvPr id="4" name="Picture 3" descr="85394573.jpg"/>
          <p:cNvPicPr>
            <a:picLocks noChangeAspect="1"/>
          </p:cNvPicPr>
          <p:nvPr/>
        </p:nvPicPr>
        <p:blipFill>
          <a:blip r:embed="rId2"/>
          <a:srcRect t="11067" b="22803"/>
          <a:stretch>
            <a:fillRect/>
          </a:stretch>
        </p:blipFill>
        <p:spPr>
          <a:xfrm>
            <a:off x="152400" y="4846886"/>
            <a:ext cx="2762464" cy="2011114"/>
          </a:xfrm>
          <a:prstGeom prst="rect">
            <a:avLst/>
          </a:prstGeom>
          <a:ln>
            <a:noFill/>
          </a:ln>
          <a:effectLst>
            <a:softEdge rad="112500"/>
          </a:effectLst>
        </p:spPr>
      </p:pic>
      <p:pic>
        <p:nvPicPr>
          <p:cNvPr id="43014" name="Picture 6" descr="http://www.sde.ct.gov/sde/lib/sde/images/deps/Youth.jpg"/>
          <p:cNvPicPr>
            <a:picLocks noChangeAspect="1" noChangeArrowheads="1"/>
          </p:cNvPicPr>
          <p:nvPr/>
        </p:nvPicPr>
        <p:blipFill>
          <a:blip r:embed="rId3"/>
          <a:srcRect/>
          <a:stretch>
            <a:fillRect/>
          </a:stretch>
        </p:blipFill>
        <p:spPr bwMode="auto">
          <a:xfrm>
            <a:off x="5562600" y="304800"/>
            <a:ext cx="2819400" cy="2396132"/>
          </a:xfrm>
          <a:prstGeom prst="rect">
            <a:avLst/>
          </a:prstGeom>
          <a:noFill/>
          <a:effectLst>
            <a:softEdge rad="63500"/>
          </a:effectLst>
        </p:spPr>
      </p:pic>
      <p:pic>
        <p:nvPicPr>
          <p:cNvPr id="43016" name="Picture 8" descr="http://bthevoice.files.wordpress.com/2009/04/youthministry.jpg"/>
          <p:cNvPicPr>
            <a:picLocks noChangeAspect="1" noChangeArrowheads="1"/>
          </p:cNvPicPr>
          <p:nvPr/>
        </p:nvPicPr>
        <p:blipFill>
          <a:blip r:embed="rId4"/>
          <a:srcRect/>
          <a:stretch>
            <a:fillRect/>
          </a:stretch>
        </p:blipFill>
        <p:spPr bwMode="auto">
          <a:xfrm>
            <a:off x="4572000" y="4800600"/>
            <a:ext cx="4234688" cy="1918952"/>
          </a:xfrm>
          <a:prstGeom prst="rect">
            <a:avLst/>
          </a:prstGeom>
          <a:noFill/>
          <a:effectLst>
            <a:glow rad="228600">
              <a:schemeClr val="accent1">
                <a:satMod val="175000"/>
                <a:alpha val="40000"/>
              </a:schemeClr>
            </a:glow>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b="1">
                <a:solidFill>
                  <a:srgbClr val="00B0F0"/>
                </a:solidFill>
              </a:rPr>
              <a:t>  Why hire a student worker?</a:t>
            </a:r>
          </a:p>
        </p:txBody>
      </p:sp>
      <p:sp>
        <p:nvSpPr>
          <p:cNvPr id="3" name="Content Placeholder 2"/>
          <p:cNvSpPr>
            <a:spLocks noGrp="1"/>
          </p:cNvSpPr>
          <p:nvPr>
            <p:ph sz="quarter" idx="1"/>
          </p:nvPr>
        </p:nvSpPr>
        <p:spPr>
          <a:xfrm>
            <a:off x="457200" y="1219200"/>
            <a:ext cx="8229600" cy="4937125"/>
          </a:xfrm>
        </p:spPr>
        <p:txBody>
          <a:bodyPr/>
          <a:lstStyle/>
          <a:p>
            <a:pPr>
              <a:defRPr/>
            </a:pPr>
            <a:endParaRPr lang="en-US" sz="3200" dirty="0">
              <a:latin typeface="+mj-lt"/>
            </a:endParaRPr>
          </a:p>
          <a:p>
            <a:pPr>
              <a:defRPr/>
            </a:pPr>
            <a:endParaRPr lang="en-US" sz="3200" dirty="0">
              <a:latin typeface="+mj-lt"/>
            </a:endParaRPr>
          </a:p>
          <a:p>
            <a:pPr>
              <a:defRPr/>
            </a:pPr>
            <a:endParaRPr lang="en-US" sz="3200" dirty="0">
              <a:latin typeface="+mj-lt"/>
            </a:endParaRPr>
          </a:p>
          <a:p>
            <a:pPr>
              <a:defRPr/>
            </a:pPr>
            <a:endParaRPr lang="en-US" sz="3200" dirty="0">
              <a:latin typeface="+mj-lt"/>
            </a:endParaRPr>
          </a:p>
          <a:p>
            <a:pPr>
              <a:buFont typeface="Wingdings 3" pitchFamily="18" charset="2"/>
              <a:buNone/>
              <a:defRPr/>
            </a:pPr>
            <a:r>
              <a:rPr lang="en-US" sz="3200" dirty="0">
                <a:latin typeface="+mj-lt"/>
              </a:rPr>
              <a:t>       </a:t>
            </a:r>
            <a:r>
              <a:rPr lang="en-US" sz="4000" dirty="0">
                <a:latin typeface="+mj-lt"/>
              </a:rPr>
              <a:t>Because everybody wins!</a:t>
            </a:r>
          </a:p>
          <a:p>
            <a:pPr>
              <a:buFont typeface="Wingdings 3" pitchFamily="18" charset="2"/>
              <a:buNone/>
              <a:defRPr/>
            </a:pPr>
            <a:endParaRPr lang="en-US" sz="4000" dirty="0">
              <a:latin typeface="+mj-lt"/>
            </a:endParaRPr>
          </a:p>
          <a:p>
            <a:pPr>
              <a:buFont typeface="Wingdings 3" pitchFamily="18" charset="2"/>
              <a:buNone/>
              <a:defRPr/>
            </a:pPr>
            <a:endParaRPr lang="en-US" sz="4000" dirty="0">
              <a:latin typeface="+mj-lt"/>
            </a:endParaRPr>
          </a:p>
          <a:p>
            <a:pPr>
              <a:buFont typeface="Wingdings 3" pitchFamily="18" charset="2"/>
              <a:buNone/>
              <a:defRPr/>
            </a:pPr>
            <a:r>
              <a:rPr lang="en-US" sz="4000" dirty="0">
                <a:latin typeface="+mj-lt"/>
              </a:rPr>
              <a:t>                               </a:t>
            </a:r>
            <a:r>
              <a:rPr lang="en-US" sz="3600" dirty="0">
                <a:latin typeface="+mj-lt"/>
              </a:rPr>
              <a:t>Thank You!</a:t>
            </a:r>
          </a:p>
        </p:txBody>
      </p:sp>
      <p:pic>
        <p:nvPicPr>
          <p:cNvPr id="44036" name="Picture 2" descr="http://faculty.msb.edu/prog/Cmrc/images/Inernational%20Business.jpg"/>
          <p:cNvPicPr>
            <a:picLocks noChangeAspect="1" noChangeArrowheads="1"/>
          </p:cNvPicPr>
          <p:nvPr/>
        </p:nvPicPr>
        <p:blipFill>
          <a:blip r:embed="rId2"/>
          <a:srcRect/>
          <a:stretch>
            <a:fillRect/>
          </a:stretch>
        </p:blipFill>
        <p:spPr bwMode="auto">
          <a:xfrm>
            <a:off x="3429000" y="1066800"/>
            <a:ext cx="2143125" cy="2098675"/>
          </a:xfrm>
          <a:prstGeom prst="rect">
            <a:avLst/>
          </a:prstGeom>
          <a:noFill/>
          <a:ln w="9525">
            <a:noFill/>
            <a:miter lim="800000"/>
            <a:headEnd/>
            <a:tailEnd/>
          </a:ln>
        </p:spPr>
      </p:pic>
      <p:pic>
        <p:nvPicPr>
          <p:cNvPr id="44037" name="Picture 4" descr="http://libcom.org/files/images/news/china%20worker.jpg"/>
          <p:cNvPicPr>
            <a:picLocks noChangeAspect="1" noChangeArrowheads="1"/>
          </p:cNvPicPr>
          <p:nvPr/>
        </p:nvPicPr>
        <p:blipFill>
          <a:blip r:embed="rId3"/>
          <a:srcRect/>
          <a:stretch>
            <a:fillRect/>
          </a:stretch>
        </p:blipFill>
        <p:spPr bwMode="auto">
          <a:xfrm>
            <a:off x="5562600" y="1600200"/>
            <a:ext cx="1439863" cy="1905000"/>
          </a:xfrm>
          <a:prstGeom prst="rect">
            <a:avLst/>
          </a:prstGeom>
          <a:noFill/>
          <a:ln w="9525">
            <a:noFill/>
            <a:miter lim="800000"/>
            <a:headEnd/>
            <a:tailEnd/>
          </a:ln>
        </p:spPr>
      </p:pic>
      <p:pic>
        <p:nvPicPr>
          <p:cNvPr id="44038" name="Picture 10" descr="http://happyhyderabad.files.wordpress.com/2009/05/business-meeting1.jpg"/>
          <p:cNvPicPr>
            <a:picLocks noChangeAspect="1" noChangeArrowheads="1"/>
          </p:cNvPicPr>
          <p:nvPr/>
        </p:nvPicPr>
        <p:blipFill>
          <a:blip r:embed="rId4"/>
          <a:srcRect/>
          <a:stretch>
            <a:fillRect/>
          </a:stretch>
        </p:blipFill>
        <p:spPr bwMode="auto">
          <a:xfrm>
            <a:off x="1143000" y="1828800"/>
            <a:ext cx="2413000" cy="1608138"/>
          </a:xfrm>
          <a:prstGeom prst="rect">
            <a:avLst/>
          </a:prstGeom>
          <a:noFill/>
          <a:ln w="9525">
            <a:noFill/>
            <a:miter lim="800000"/>
            <a:headEnd/>
            <a:tailEnd/>
          </a:ln>
        </p:spPr>
      </p:pic>
      <p:pic>
        <p:nvPicPr>
          <p:cNvPr id="44039" name="Picture 12" descr="http://www.preset.org/images/preset_young_people.jpg"/>
          <p:cNvPicPr>
            <a:picLocks noChangeAspect="1" noChangeArrowheads="1"/>
          </p:cNvPicPr>
          <p:nvPr/>
        </p:nvPicPr>
        <p:blipFill>
          <a:blip r:embed="rId5"/>
          <a:srcRect/>
          <a:stretch>
            <a:fillRect/>
          </a:stretch>
        </p:blipFill>
        <p:spPr bwMode="auto">
          <a:xfrm>
            <a:off x="838200" y="4191000"/>
            <a:ext cx="3810000" cy="2536825"/>
          </a:xfrm>
          <a:prstGeom prst="roundRect">
            <a:avLst/>
          </a:prstGeom>
          <a:noFill/>
          <a:ln w="9525">
            <a:noFill/>
            <a:miter lim="800000"/>
            <a:headEnd/>
            <a:tailEnd/>
          </a:ln>
          <a:effectLst>
            <a:glow rad="228600">
              <a:schemeClr val="accent1">
                <a:satMod val="175000"/>
                <a:alpha val="40000"/>
              </a:schemeClr>
            </a:glow>
            <a:outerShdw blurRad="63500" sx="102000" sy="102000" algn="ctr"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228600"/>
            <a:ext cx="8077200" cy="944563"/>
          </a:xfrm>
        </p:spPr>
        <p:txBody>
          <a:bodyPr/>
          <a:lstStyle/>
          <a:p>
            <a:pPr eaLnBrk="1" hangingPunct="1"/>
            <a:r>
              <a:rPr lang="en-US" sz="2000"/>
              <a:t>Resources &amp; Links</a:t>
            </a:r>
          </a:p>
        </p:txBody>
      </p:sp>
      <p:sp>
        <p:nvSpPr>
          <p:cNvPr id="36867" name="Content Placeholder 2"/>
          <p:cNvSpPr>
            <a:spLocks noGrp="1"/>
          </p:cNvSpPr>
          <p:nvPr>
            <p:ph sz="quarter" idx="1"/>
          </p:nvPr>
        </p:nvSpPr>
        <p:spPr>
          <a:xfrm>
            <a:off x="533400" y="990600"/>
            <a:ext cx="8382000" cy="5410200"/>
          </a:xfrm>
        </p:spPr>
        <p:txBody>
          <a:bodyPr>
            <a:normAutofit fontScale="92500" lnSpcReduction="10000"/>
          </a:bodyPr>
          <a:lstStyle/>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Char char=""/>
              <a:defRPr/>
            </a:pPr>
            <a:r>
              <a:rPr lang="en-US" sz="1600" b="1" dirty="0"/>
              <a:t>U.S. Department of Labor, Office of Disability Employment Policy (ODEP) </a:t>
            </a:r>
          </a:p>
          <a:p>
            <a:pPr marL="548640" lvl="1" indent="-274320" eaLnBrk="1" fontAlgn="auto" hangingPunct="1">
              <a:spcAft>
                <a:spcPts val="0"/>
              </a:spcAft>
              <a:buFontTx/>
              <a:buNone/>
              <a:defRPr/>
            </a:pPr>
            <a:r>
              <a:rPr lang="en-US" sz="1400" dirty="0"/>
              <a:t>1-866- 633-7365  </a:t>
            </a:r>
            <a:r>
              <a:rPr lang="en-US" sz="1400" dirty="0">
                <a:hlinkClick r:id="rId2"/>
              </a:rPr>
              <a:t>http://www.dol.gov/odep/pubs.htm</a:t>
            </a:r>
            <a:r>
              <a:rPr lang="en-US" sz="1400" dirty="0"/>
              <a:t> </a:t>
            </a:r>
          </a:p>
          <a:p>
            <a:pPr marL="548640" lvl="1" indent="-274320" eaLnBrk="1" fontAlgn="auto" hangingPunct="1">
              <a:spcAft>
                <a:spcPts val="0"/>
              </a:spcAft>
              <a:buFontTx/>
              <a:buNone/>
              <a:defRPr/>
            </a:pPr>
            <a:r>
              <a:rPr lang="en-US" sz="1200" dirty="0"/>
              <a:t>ODEP is a US Department of Labor agency that provides national leadership to increase corporate opportunities to adults and youth with disabilities.</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Arizona Developmental Disabilities Planning Council</a:t>
            </a:r>
          </a:p>
          <a:p>
            <a:pPr marL="274320" indent="-274320" eaLnBrk="1" fontAlgn="auto" hangingPunct="1">
              <a:spcAft>
                <a:spcPts val="0"/>
              </a:spcAft>
              <a:buFont typeface="Wingdings 3"/>
              <a:buNone/>
              <a:defRPr/>
            </a:pPr>
            <a:r>
              <a:rPr lang="en-US" sz="1600" dirty="0"/>
              <a:t>	</a:t>
            </a:r>
            <a:r>
              <a:rPr lang="en-US" sz="1600" dirty="0">
                <a:hlinkClick r:id="rId3"/>
              </a:rPr>
              <a:t>http://www.azgovernor.gov/DDPC/</a:t>
            </a:r>
            <a:endParaRPr lang="en-US" sz="16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Char char=""/>
              <a:defRPr/>
            </a:pPr>
            <a:r>
              <a:rPr lang="en-US" sz="1600" b="1" dirty="0"/>
              <a:t>DisabilityInfo.gov Employer Resources Page</a:t>
            </a:r>
          </a:p>
          <a:p>
            <a:pPr marL="274320" indent="-274320" eaLnBrk="1" fontAlgn="auto" hangingPunct="1">
              <a:spcAft>
                <a:spcPts val="0"/>
              </a:spcAft>
              <a:buFont typeface="Wingdings 3"/>
              <a:buNone/>
              <a:defRPr/>
            </a:pPr>
            <a:r>
              <a:rPr lang="en-US" sz="1600" dirty="0"/>
              <a:t>	</a:t>
            </a:r>
            <a:r>
              <a:rPr lang="en-US" sz="1600" dirty="0">
                <a:hlinkClick r:id="rId4"/>
              </a:rPr>
              <a:t>http://www.disabilityinfo.gov/digov-public/DisplayPage.do?parentfolderID=11</a:t>
            </a:r>
            <a:endParaRPr lang="en-US" sz="16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Char char=""/>
              <a:defRPr/>
            </a:pPr>
            <a:r>
              <a:rPr lang="en-US" sz="1600" b="1" dirty="0"/>
              <a:t>Vocational Rehabilitation (VR)</a:t>
            </a:r>
          </a:p>
          <a:p>
            <a:pPr marL="274320" indent="-274320" eaLnBrk="1" fontAlgn="auto" hangingPunct="1">
              <a:spcAft>
                <a:spcPts val="0"/>
              </a:spcAft>
              <a:buFont typeface="Wingdings 3"/>
              <a:buNone/>
              <a:defRPr/>
            </a:pPr>
            <a:r>
              <a:rPr lang="en-US" sz="1400" b="1" dirty="0"/>
              <a:t>	</a:t>
            </a:r>
            <a:r>
              <a:rPr lang="en-US" sz="1400" dirty="0"/>
              <a:t>(928)774-4147 </a:t>
            </a:r>
          </a:p>
          <a:p>
            <a:pPr marL="274320" indent="-274320" eaLnBrk="1" fontAlgn="auto" hangingPunct="1">
              <a:spcAft>
                <a:spcPts val="0"/>
              </a:spcAft>
              <a:buFont typeface="Wingdings 3"/>
              <a:buNone/>
              <a:defRPr/>
            </a:pPr>
            <a:r>
              <a:rPr lang="en-US" sz="1200" dirty="0"/>
              <a:t>	State VR agencies can help employers identify qualified, job-ready candidates with disabilities to fill their workforce needs.</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Job Accommodation Network (JAN)</a:t>
            </a:r>
          </a:p>
          <a:p>
            <a:pPr marL="274320" indent="-274320" eaLnBrk="1" fontAlgn="auto" hangingPunct="1">
              <a:spcAft>
                <a:spcPts val="0"/>
              </a:spcAft>
              <a:buFont typeface="Wingdings 3"/>
              <a:buNone/>
              <a:defRPr/>
            </a:pPr>
            <a:r>
              <a:rPr lang="en-US" sz="1400" b="1" dirty="0"/>
              <a:t>	</a:t>
            </a:r>
            <a:r>
              <a:rPr lang="en-US" sz="1400" dirty="0"/>
              <a:t>1-800-526-7234</a:t>
            </a:r>
          </a:p>
          <a:p>
            <a:pPr marL="274320" indent="-274320" eaLnBrk="1" fontAlgn="auto" hangingPunct="1">
              <a:spcAft>
                <a:spcPts val="0"/>
              </a:spcAft>
              <a:buFont typeface="Wingdings 3"/>
              <a:buNone/>
              <a:defRPr/>
            </a:pPr>
            <a:r>
              <a:rPr lang="en-US" sz="1200" dirty="0"/>
              <a:t>	JAN is a free consulting service from ODEP that provides individualized accommodation solutions and technical assistance regarding the 	ADA and other disability-related legislation. </a:t>
            </a:r>
          </a:p>
          <a:p>
            <a:pPr marL="274320" indent="-274320" eaLnBrk="1" fontAlgn="auto" hangingPunct="1">
              <a:spcAft>
                <a:spcPts val="0"/>
              </a:spcAft>
              <a:buFont typeface="Wingdings 3"/>
              <a:buNone/>
              <a:defRPr/>
            </a:pPr>
            <a:r>
              <a:rPr lang="en-US" sz="1200" dirty="0"/>
              <a:t>                                                                                                                                                                                                (cont.)</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None/>
              <a:defRPr/>
            </a:pPr>
            <a:endParaRPr lang="en-US" sz="1600" dirty="0"/>
          </a:p>
          <a:p>
            <a:pPr marL="274320" indent="-274320" eaLnBrk="1" fontAlgn="auto" hangingPunct="1">
              <a:spcAft>
                <a:spcPts val="0"/>
              </a:spcAft>
              <a:buFont typeface="Wingdings 3"/>
              <a:buNone/>
              <a:defRPr/>
            </a:pP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pPr eaLnBrk="1" hangingPunct="1"/>
            <a:r>
              <a:rPr lang="en-US" sz="1800"/>
              <a:t>Resources and Links (cont.)</a:t>
            </a:r>
          </a:p>
        </p:txBody>
      </p:sp>
      <p:sp>
        <p:nvSpPr>
          <p:cNvPr id="3" name="Content Placeholder 2"/>
          <p:cNvSpPr>
            <a:spLocks noGrp="1"/>
          </p:cNvSpPr>
          <p:nvPr>
            <p:ph sz="quarter" idx="1"/>
          </p:nvPr>
        </p:nvSpPr>
        <p:spPr>
          <a:xfrm>
            <a:off x="457200" y="1066800"/>
            <a:ext cx="8229600" cy="4648200"/>
          </a:xfrm>
        </p:spPr>
        <p:txBody>
          <a:bodyPr>
            <a:normAutofit fontScale="92500" lnSpcReduction="10000"/>
          </a:bodyPr>
          <a:lstStyle/>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Centers for Independent Living (CIL)</a:t>
            </a:r>
          </a:p>
          <a:p>
            <a:pPr marL="274320" indent="-274320" eaLnBrk="1" fontAlgn="auto" hangingPunct="1">
              <a:spcAft>
                <a:spcPts val="0"/>
              </a:spcAft>
              <a:buFont typeface="Wingdings 3"/>
              <a:buNone/>
              <a:defRPr/>
            </a:pPr>
            <a:r>
              <a:rPr lang="en-US" sz="1400" dirty="0"/>
              <a:t>	</a:t>
            </a:r>
            <a:r>
              <a:rPr lang="en-US" sz="1400" u="sng" dirty="0">
                <a:solidFill>
                  <a:schemeClr val="accent1">
                    <a:lumMod val="60000"/>
                    <a:lumOff val="40000"/>
                  </a:schemeClr>
                </a:solidFill>
              </a:rPr>
              <a:t>http://www.ncil.org</a:t>
            </a:r>
          </a:p>
          <a:p>
            <a:pPr marL="274320" indent="-274320" eaLnBrk="1" fontAlgn="auto" hangingPunct="1">
              <a:spcAft>
                <a:spcPts val="0"/>
              </a:spcAft>
              <a:buFont typeface="Wingdings 3"/>
              <a:buNone/>
              <a:defRPr/>
            </a:pPr>
            <a:r>
              <a:rPr lang="en-US" sz="1200" dirty="0"/>
              <a:t>	CILs are community-based, nonprofit organizations that improve opportunities for people with disabilities to live independently and productively.</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National Center on Secondary Education and Transition (NCSET)</a:t>
            </a:r>
          </a:p>
          <a:p>
            <a:pPr marL="274320" indent="-274320" eaLnBrk="1" fontAlgn="auto" hangingPunct="1">
              <a:spcAft>
                <a:spcPts val="0"/>
              </a:spcAft>
              <a:buFont typeface="Wingdings 3" pitchFamily="18" charset="2"/>
              <a:buNone/>
              <a:defRPr/>
            </a:pPr>
            <a:r>
              <a:rPr lang="en-US" sz="1600" dirty="0"/>
              <a:t>	</a:t>
            </a:r>
            <a:r>
              <a:rPr lang="en-US" sz="1400" dirty="0">
                <a:hlinkClick r:id="rId2"/>
              </a:rPr>
              <a:t>http://www.ncset.org</a:t>
            </a:r>
            <a:endParaRPr lang="en-US" sz="1400" dirty="0"/>
          </a:p>
          <a:p>
            <a:pPr marL="274320" indent="-274320" eaLnBrk="1" fontAlgn="auto" hangingPunct="1">
              <a:spcAft>
                <a:spcPts val="0"/>
              </a:spcAft>
              <a:buFont typeface="Wingdings 3"/>
              <a:buNone/>
              <a:defRPr/>
            </a:pPr>
            <a:r>
              <a:rPr lang="en-US" sz="1200" dirty="0"/>
              <a:t>	Includes national resources, technical help and information related to secondary education transition for youth with disabilities.</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New Ways to Work</a:t>
            </a:r>
          </a:p>
          <a:p>
            <a:pPr marL="274320" indent="-274320" eaLnBrk="1" fontAlgn="auto" hangingPunct="1">
              <a:spcAft>
                <a:spcPts val="0"/>
              </a:spcAft>
              <a:buFont typeface="Wingdings 3"/>
              <a:buNone/>
              <a:defRPr/>
            </a:pPr>
            <a:r>
              <a:rPr lang="en-US" sz="1400" dirty="0"/>
              <a:t>	</a:t>
            </a:r>
            <a:r>
              <a:rPr lang="en-US" sz="1400" dirty="0">
                <a:hlinkClick r:id="rId3"/>
              </a:rPr>
              <a:t>http://www.nww.org</a:t>
            </a:r>
            <a:endParaRPr lang="en-US" sz="1400" dirty="0"/>
          </a:p>
          <a:p>
            <a:pPr marL="274320" indent="-274320" eaLnBrk="1" fontAlgn="auto" hangingPunct="1">
              <a:spcAft>
                <a:spcPts val="0"/>
              </a:spcAft>
              <a:buFont typeface="Wingdings 3"/>
              <a:buNone/>
              <a:defRPr/>
            </a:pPr>
            <a:r>
              <a:rPr lang="en-US" sz="1200" dirty="0"/>
              <a:t>	Links to tools and guides, as well as a training curriculum for staff on work-based learning and a quick guide on safety and child labor laws.</a:t>
            </a:r>
          </a:p>
          <a:p>
            <a:pPr marL="274320" indent="-274320" eaLnBrk="1" fontAlgn="auto" hangingPunct="1">
              <a:spcAft>
                <a:spcPts val="0"/>
              </a:spcAft>
              <a:buFont typeface="Wingdings 3"/>
              <a:buNone/>
              <a:defRPr/>
            </a:pPr>
            <a:endParaRPr lang="en-US" sz="1200" dirty="0"/>
          </a:p>
          <a:p>
            <a:pPr marL="274320" indent="-274320" eaLnBrk="1" fontAlgn="auto" hangingPunct="1">
              <a:spcAft>
                <a:spcPts val="0"/>
              </a:spcAft>
              <a:buFont typeface="Wingdings 3"/>
              <a:buChar char=""/>
              <a:defRPr/>
            </a:pPr>
            <a:r>
              <a:rPr lang="en-US" sz="1600" b="1" dirty="0"/>
              <a:t>Disability Employment Guide</a:t>
            </a:r>
          </a:p>
          <a:p>
            <a:pPr marL="274320" indent="-274320" eaLnBrk="1" fontAlgn="auto" hangingPunct="1">
              <a:spcAft>
                <a:spcPts val="0"/>
              </a:spcAft>
              <a:buFont typeface="Wingdings 3"/>
              <a:buNone/>
              <a:defRPr/>
            </a:pPr>
            <a:r>
              <a:rPr lang="en-US" sz="1400" dirty="0"/>
              <a:t>	  </a:t>
            </a:r>
            <a:r>
              <a:rPr lang="en-US" sz="1400" dirty="0">
                <a:solidFill>
                  <a:srgbClr val="9966FF"/>
                </a:solidFill>
                <a:hlinkClick r:id="rId4"/>
              </a:rPr>
              <a:t>http://www.ed.gov/about/offices/list/osers/products/employmentguide</a:t>
            </a:r>
            <a:endParaRPr lang="en-US" sz="1400" dirty="0">
              <a:solidFill>
                <a:srgbClr val="9966FF"/>
              </a:solidFill>
            </a:endParaRPr>
          </a:p>
          <a:p>
            <a:pPr marL="274320" indent="-274320" eaLnBrk="1" fontAlgn="auto" hangingPunct="1">
              <a:spcAft>
                <a:spcPts val="0"/>
              </a:spcAft>
              <a:buFont typeface="Wingdings 3"/>
              <a:buNone/>
              <a:defRPr/>
            </a:pPr>
            <a:r>
              <a:rPr lang="en-US" sz="1400" dirty="0">
                <a:solidFill>
                  <a:srgbClr val="9966FF"/>
                </a:solidFill>
              </a:rPr>
              <a:t>                                                                                                                                                                                                                                                                                                     </a:t>
            </a:r>
          </a:p>
          <a:p>
            <a:pPr marL="274320" indent="-274320" eaLnBrk="1" fontAlgn="auto" hangingPunct="1">
              <a:spcAft>
                <a:spcPts val="0"/>
              </a:spcAft>
              <a:buFont typeface="Wingdings 3"/>
              <a:buChar char=""/>
              <a:defRPr/>
            </a:pPr>
            <a:r>
              <a:rPr lang="en-US" sz="1600" dirty="0"/>
              <a:t>                                                                                                                                        (cont.)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pPr eaLnBrk="1" hangingPunct="1"/>
            <a:r>
              <a:rPr lang="en-US" sz="1800"/>
              <a:t>Resources and Links (cont.)</a:t>
            </a:r>
          </a:p>
        </p:txBody>
      </p:sp>
      <p:sp>
        <p:nvSpPr>
          <p:cNvPr id="47107" name="Content Placeholder 2"/>
          <p:cNvSpPr>
            <a:spLocks noGrp="1"/>
          </p:cNvSpPr>
          <p:nvPr>
            <p:ph sz="quarter" idx="1"/>
          </p:nvPr>
        </p:nvSpPr>
        <p:spPr>
          <a:xfrm>
            <a:off x="457200" y="1295400"/>
            <a:ext cx="8229600" cy="4648200"/>
          </a:xfrm>
        </p:spPr>
        <p:txBody>
          <a:bodyPr/>
          <a:lstStyle/>
          <a:p>
            <a:pPr eaLnBrk="1" hangingPunct="1"/>
            <a:r>
              <a:rPr lang="en-US" sz="1600" b="1" dirty="0"/>
              <a:t>Disability and Business Technical Assistance Centers (DBTACs)</a:t>
            </a:r>
          </a:p>
          <a:p>
            <a:pPr eaLnBrk="1" hangingPunct="1">
              <a:buFont typeface="Wingdings 3" pitchFamily="18" charset="2"/>
              <a:buNone/>
            </a:pPr>
            <a:r>
              <a:rPr lang="en-US" sz="1400" dirty="0"/>
              <a:t>	 </a:t>
            </a:r>
            <a:r>
              <a:rPr lang="en-US" sz="1400" dirty="0">
                <a:hlinkClick r:id="rId2"/>
              </a:rPr>
              <a:t>http://www.adata.org/dbtac.html</a:t>
            </a:r>
            <a:endParaRPr lang="en-US" sz="1400" dirty="0"/>
          </a:p>
          <a:p>
            <a:pPr eaLnBrk="1" hangingPunct="1">
              <a:buFont typeface="Wingdings 3" pitchFamily="18" charset="2"/>
              <a:buNone/>
            </a:pPr>
            <a:r>
              <a:rPr lang="en-US" sz="1200" dirty="0"/>
              <a:t>	 DBTACs offer information and assistance to employers with responsibilities under the Americans with Disabilities Act (ADA).	</a:t>
            </a:r>
          </a:p>
          <a:p>
            <a:pPr eaLnBrk="1" hangingPunct="1">
              <a:buFont typeface="Wingdings 3" pitchFamily="18" charset="2"/>
              <a:buNone/>
            </a:pPr>
            <a:endParaRPr lang="en-US" sz="1200" dirty="0"/>
          </a:p>
          <a:p>
            <a:pPr eaLnBrk="1" hangingPunct="1"/>
            <a:r>
              <a:rPr lang="en-US" sz="1600" b="1" dirty="0"/>
              <a:t>DisabilityInfo.gov</a:t>
            </a:r>
          </a:p>
          <a:p>
            <a:pPr eaLnBrk="1" hangingPunct="1">
              <a:buFont typeface="Wingdings 3" pitchFamily="18" charset="2"/>
              <a:buNone/>
            </a:pPr>
            <a:r>
              <a:rPr lang="en-US" sz="1400" dirty="0"/>
              <a:t>	 </a:t>
            </a:r>
            <a:r>
              <a:rPr lang="en-US" sz="1400" dirty="0">
                <a:hlinkClick r:id="rId3"/>
              </a:rPr>
              <a:t>http://www.disabilityinfo.gov</a:t>
            </a:r>
            <a:endParaRPr lang="en-US" sz="1400" dirty="0"/>
          </a:p>
          <a:p>
            <a:pPr eaLnBrk="1" hangingPunct="1">
              <a:buFont typeface="Wingdings 3" pitchFamily="18" charset="2"/>
              <a:buNone/>
            </a:pPr>
            <a:r>
              <a:rPr lang="en-US" sz="1200" dirty="0"/>
              <a:t>	 Contains a broad array of disability-related information, including information on tax credits to offset potential accommodation cost.</a:t>
            </a:r>
          </a:p>
          <a:p>
            <a:pPr eaLnBrk="1" hangingPunct="1">
              <a:buFont typeface="Wingdings 3" pitchFamily="18" charset="2"/>
              <a:buNone/>
            </a:pPr>
            <a:endParaRPr lang="en-US" sz="1200" dirty="0"/>
          </a:p>
          <a:p>
            <a:pPr eaLnBrk="1" hangingPunct="1"/>
            <a:r>
              <a:rPr lang="en-US" sz="1600" b="1" dirty="0"/>
              <a:t>Disability Awareness Information Kit</a:t>
            </a:r>
            <a:endParaRPr lang="en-US" sz="1200" b="1" dirty="0"/>
          </a:p>
          <a:p>
            <a:pPr eaLnBrk="1" hangingPunct="1">
              <a:buFont typeface="Wingdings 3" pitchFamily="18" charset="2"/>
              <a:buNone/>
            </a:pPr>
            <a:r>
              <a:rPr lang="en-US" sz="1400" dirty="0"/>
              <a:t>	 </a:t>
            </a:r>
            <a:r>
              <a:rPr lang="en-US" sz="1400" dirty="0">
                <a:hlinkClick r:id="rId4"/>
              </a:rPr>
              <a:t>http://www.openroad.net.au/access/dakit/disaware/disaware/disawarecontent.htm</a:t>
            </a:r>
            <a:endParaRPr lang="en-US" sz="1400" dirty="0"/>
          </a:p>
          <a:p>
            <a:pPr eaLnBrk="1" hangingPunct="1">
              <a:buFont typeface="Wingdings 3" pitchFamily="18" charset="2"/>
              <a:buNone/>
            </a:pPr>
            <a:endParaRPr lang="en-US" sz="1400" dirty="0"/>
          </a:p>
          <a:p>
            <a:pPr eaLnBrk="1" hangingPunct="1">
              <a:buFont typeface="Arial" charset="0"/>
              <a:buChar char="•"/>
            </a:pPr>
            <a:r>
              <a:rPr lang="en-US" sz="1600" b="1" dirty="0"/>
              <a:t>Employer Assistance and Resource Network (EARN)</a:t>
            </a:r>
          </a:p>
          <a:p>
            <a:pPr eaLnBrk="1" hangingPunct="1">
              <a:buFont typeface="Wingdings 3" pitchFamily="18" charset="2"/>
              <a:buNone/>
            </a:pPr>
            <a:r>
              <a:rPr lang="en-US" sz="1400" dirty="0"/>
              <a:t>	1-866-EARN-NOW (1-866-327-6669)</a:t>
            </a:r>
            <a:r>
              <a:rPr lang="en-US" sz="1800" dirty="0"/>
              <a:t>  </a:t>
            </a:r>
          </a:p>
          <a:p>
            <a:pPr eaLnBrk="1" hangingPunct="1">
              <a:buFont typeface="Wingdings 3" pitchFamily="18" charset="2"/>
              <a:buNone/>
            </a:pPr>
            <a:r>
              <a:rPr lang="en-US" sz="1200" dirty="0"/>
              <a:t>	EARN is a free service that connects employers looking for quality employees who are skilled job candidates.   EARN,  which is a service of ODEP,  can also provide technical assistance on general disability employment-related issues.</a:t>
            </a:r>
          </a:p>
          <a:p>
            <a:pPr eaLnBrk="1" hangingPunct="1">
              <a:buFont typeface="Wingdings 3" pitchFamily="18" charset="2"/>
              <a:buNone/>
            </a:pPr>
            <a:endParaRPr lang="en-US" sz="1600" dirty="0"/>
          </a:p>
          <a:p>
            <a:pPr eaLnBrk="1" hangingPunct="1"/>
            <a:endParaRPr lang="en-US"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2400"/>
              <a:t>Contact Information</a:t>
            </a:r>
          </a:p>
        </p:txBody>
      </p:sp>
      <p:sp>
        <p:nvSpPr>
          <p:cNvPr id="4" name="TextBox 3"/>
          <p:cNvSpPr txBox="1"/>
          <p:nvPr/>
        </p:nvSpPr>
        <p:spPr>
          <a:xfrm>
            <a:off x="152400" y="1295400"/>
            <a:ext cx="8839200" cy="3477875"/>
          </a:xfrm>
          <a:prstGeom prst="rect">
            <a:avLst/>
          </a:prstGeom>
          <a:noFill/>
        </p:spPr>
        <p:txBody>
          <a:bodyPr numCol="2">
            <a:spAutoFit/>
          </a:bodyPr>
          <a:lstStyle/>
          <a:p>
            <a:pPr marL="274320" indent="-274320" fontAlgn="auto">
              <a:spcAft>
                <a:spcPts val="0"/>
              </a:spcAft>
              <a:defRPr/>
            </a:pPr>
            <a:r>
              <a:rPr lang="en-US" sz="2000" dirty="0">
                <a:latin typeface="Gill Sans MT" pitchFamily="34" charset="0"/>
              </a:rPr>
              <a:t>Erin </a:t>
            </a:r>
            <a:r>
              <a:rPr lang="en-US" sz="2000" dirty="0" err="1">
                <a:latin typeface="Gill Sans MT" pitchFamily="34" charset="0"/>
              </a:rPr>
              <a:t>Galland</a:t>
            </a:r>
            <a:endParaRPr lang="en-US" sz="2000" dirty="0">
              <a:latin typeface="Gill Sans MT" pitchFamily="34" charset="0"/>
            </a:endParaRPr>
          </a:p>
          <a:p>
            <a:pPr marL="274320" indent="-274320" fontAlgn="auto">
              <a:spcAft>
                <a:spcPts val="0"/>
              </a:spcAft>
              <a:defRPr/>
            </a:pPr>
            <a:r>
              <a:rPr lang="en-US" sz="2000" dirty="0">
                <a:latin typeface="Gill Sans MT" pitchFamily="34" charset="0"/>
              </a:rPr>
              <a:t>Flagstaff HS Transition Facilitator</a:t>
            </a:r>
          </a:p>
          <a:p>
            <a:pPr marL="274320" indent="-274320" fontAlgn="auto">
              <a:spcAft>
                <a:spcPts val="0"/>
              </a:spcAft>
              <a:defRPr/>
            </a:pPr>
            <a:r>
              <a:rPr lang="en-US" sz="2000" dirty="0">
                <a:latin typeface="Gill Sans MT" pitchFamily="34" charset="0"/>
              </a:rPr>
              <a:t>401 Elm Flagstaff AZ  86001</a:t>
            </a:r>
          </a:p>
          <a:p>
            <a:pPr marL="457200" indent="-457200" fontAlgn="auto">
              <a:spcAft>
                <a:spcPts val="0"/>
              </a:spcAft>
              <a:buFont typeface="Wingdings 3" pitchFamily="18" charset="2"/>
              <a:buNone/>
              <a:defRPr/>
            </a:pPr>
            <a:r>
              <a:rPr lang="en-US" sz="2000" dirty="0">
                <a:latin typeface="Gill Sans MT" pitchFamily="34" charset="0"/>
              </a:rPr>
              <a:t>(928) 773-8100  </a:t>
            </a:r>
            <a:r>
              <a:rPr lang="en-US" sz="2000" dirty="0">
                <a:solidFill>
                  <a:srgbClr val="CC00CC"/>
                </a:solidFill>
                <a:latin typeface="Gill Sans MT" pitchFamily="34" charset="0"/>
              </a:rPr>
              <a:t> </a:t>
            </a:r>
            <a:r>
              <a:rPr lang="en-US" sz="2000" dirty="0">
                <a:solidFill>
                  <a:srgbClr val="CC00CC"/>
                </a:solidFill>
                <a:latin typeface="Gill Sans MT" pitchFamily="34" charset="0"/>
                <a:hlinkClick r:id="rId2"/>
              </a:rPr>
              <a:t>egalland@fusd1.org</a:t>
            </a:r>
            <a:endParaRPr lang="en-US" sz="2000" dirty="0">
              <a:solidFill>
                <a:srgbClr val="CC00CC"/>
              </a:solidFill>
              <a:latin typeface="Gill Sans MT" pitchFamily="34" charset="0"/>
            </a:endParaRPr>
          </a:p>
          <a:p>
            <a:pPr marL="457200" indent="-457200" fontAlgn="auto">
              <a:spcAft>
                <a:spcPts val="0"/>
              </a:spcAft>
              <a:buFont typeface="Wingdings 3" pitchFamily="18" charset="2"/>
              <a:buNone/>
              <a:defRPr/>
            </a:pPr>
            <a:endParaRPr lang="en-US" sz="2000" dirty="0">
              <a:latin typeface="Gill Sans MT" pitchFamily="34" charset="0"/>
            </a:endParaRPr>
          </a:p>
          <a:p>
            <a:pPr marL="457200" indent="-457200" fontAlgn="auto">
              <a:spcAft>
                <a:spcPts val="0"/>
              </a:spcAft>
              <a:buFont typeface="Wingdings 3" pitchFamily="18" charset="2"/>
              <a:buNone/>
              <a:defRPr/>
            </a:pPr>
            <a:endParaRPr lang="en-US" sz="2000" dirty="0">
              <a:latin typeface="Gill Sans MT" pitchFamily="34" charset="0"/>
            </a:endParaRPr>
          </a:p>
          <a:p>
            <a:pPr marL="457200" indent="-457200" fontAlgn="auto">
              <a:spcAft>
                <a:spcPts val="0"/>
              </a:spcAft>
              <a:defRPr/>
            </a:pPr>
            <a:r>
              <a:rPr lang="en-US" sz="2000" dirty="0">
                <a:latin typeface="Gill Sans MT" pitchFamily="34" charset="0"/>
              </a:rPr>
              <a:t>Russ Randall</a:t>
            </a:r>
          </a:p>
          <a:p>
            <a:pPr marL="457200" indent="-457200" fontAlgn="auto">
              <a:spcAft>
                <a:spcPts val="0"/>
              </a:spcAft>
              <a:defRPr/>
            </a:pPr>
            <a:r>
              <a:rPr lang="en-US" sz="2000" dirty="0">
                <a:latin typeface="Gill Sans MT" pitchFamily="34" charset="0"/>
              </a:rPr>
              <a:t>Coconino HS Transition Facilitator</a:t>
            </a:r>
          </a:p>
          <a:p>
            <a:pPr marL="457200" indent="-457200" fontAlgn="auto">
              <a:spcAft>
                <a:spcPts val="0"/>
              </a:spcAft>
              <a:buFont typeface="Wingdings 3" pitchFamily="18" charset="2"/>
              <a:buNone/>
              <a:defRPr/>
            </a:pPr>
            <a:r>
              <a:rPr lang="en-US" sz="2000" dirty="0">
                <a:latin typeface="Gill Sans MT" pitchFamily="34" charset="0"/>
              </a:rPr>
              <a:t>2801 N. </a:t>
            </a:r>
            <a:r>
              <a:rPr lang="en-US" sz="2000" dirty="0" err="1">
                <a:latin typeface="Gill Sans MT" pitchFamily="34" charset="0"/>
              </a:rPr>
              <a:t>Izabel</a:t>
            </a:r>
            <a:r>
              <a:rPr lang="en-US" sz="2000" dirty="0">
                <a:latin typeface="Gill Sans MT" pitchFamily="34" charset="0"/>
              </a:rPr>
              <a:t> Flagstaff AZ 86004</a:t>
            </a:r>
          </a:p>
          <a:p>
            <a:pPr marL="457200" indent="-457200" fontAlgn="auto">
              <a:spcAft>
                <a:spcPts val="0"/>
              </a:spcAft>
              <a:defRPr/>
            </a:pPr>
            <a:r>
              <a:rPr lang="en-US" sz="2000" dirty="0">
                <a:latin typeface="Gill Sans MT" pitchFamily="34" charset="0"/>
              </a:rPr>
              <a:t>(928) 773-8225   </a:t>
            </a:r>
            <a:r>
              <a:rPr lang="en-US" sz="2000" dirty="0">
                <a:solidFill>
                  <a:srgbClr val="CC00CC"/>
                </a:solidFill>
                <a:latin typeface="Gill Sans MT" pitchFamily="34" charset="0"/>
                <a:hlinkClick r:id="rId3"/>
              </a:rPr>
              <a:t>rrandall@fusd1.org</a:t>
            </a:r>
            <a:endParaRPr lang="en-US" sz="2000" dirty="0">
              <a:solidFill>
                <a:srgbClr val="CC00CC"/>
              </a:solidFill>
              <a:latin typeface="Gill Sans MT" pitchFamily="34" charset="0"/>
            </a:endParaRPr>
          </a:p>
          <a:p>
            <a:pPr marL="457200" indent="-457200" fontAlgn="auto">
              <a:spcAft>
                <a:spcPts val="0"/>
              </a:spcAft>
              <a:defRPr/>
            </a:pPr>
            <a:endParaRPr lang="en-US" sz="2000" dirty="0">
              <a:latin typeface="Gill Sans MT" pitchFamily="34" charset="0"/>
            </a:endParaRPr>
          </a:p>
          <a:p>
            <a:pPr marL="457200" indent="-457200" fontAlgn="auto">
              <a:spcAft>
                <a:spcPts val="0"/>
              </a:spcAft>
              <a:defRPr/>
            </a:pPr>
            <a:r>
              <a:rPr lang="en-US" sz="2000" dirty="0">
                <a:latin typeface="Gill Sans MT" pitchFamily="34" charset="0"/>
              </a:rPr>
              <a:t>Diana </a:t>
            </a:r>
            <a:r>
              <a:rPr lang="en-US" sz="2000" dirty="0" err="1">
                <a:latin typeface="Gill Sans MT" pitchFamily="34" charset="0"/>
              </a:rPr>
              <a:t>Shaum</a:t>
            </a:r>
            <a:endParaRPr lang="en-US" sz="2000" dirty="0">
              <a:latin typeface="Gill Sans MT" pitchFamily="34" charset="0"/>
            </a:endParaRPr>
          </a:p>
          <a:p>
            <a:pPr marL="457200" indent="-457200" fontAlgn="auto">
              <a:spcAft>
                <a:spcPts val="0"/>
              </a:spcAft>
              <a:defRPr/>
            </a:pPr>
            <a:r>
              <a:rPr lang="en-US" sz="2000" dirty="0">
                <a:latin typeface="Gill Sans MT" pitchFamily="34" charset="0"/>
              </a:rPr>
              <a:t>Director,  FUSD Student Support Services</a:t>
            </a:r>
          </a:p>
          <a:p>
            <a:pPr marL="457200" indent="-457200" fontAlgn="auto">
              <a:spcAft>
                <a:spcPts val="0"/>
              </a:spcAft>
              <a:defRPr/>
            </a:pPr>
            <a:r>
              <a:rPr lang="en-US" sz="2000" dirty="0">
                <a:latin typeface="Gill Sans MT" pitchFamily="34" charset="0"/>
              </a:rPr>
              <a:t>3285 E. Sparrow Ave.  Flagstaff, AZ</a:t>
            </a:r>
          </a:p>
          <a:p>
            <a:pPr marL="457200" indent="-457200" fontAlgn="auto">
              <a:spcAft>
                <a:spcPts val="0"/>
              </a:spcAft>
              <a:defRPr/>
            </a:pPr>
            <a:r>
              <a:rPr lang="en-US" sz="2000" dirty="0">
                <a:latin typeface="Gill Sans MT" pitchFamily="34" charset="0"/>
              </a:rPr>
              <a:t>(928) 527-6171 </a:t>
            </a:r>
            <a:r>
              <a:rPr lang="en-US" sz="2000" u="sng" dirty="0">
                <a:solidFill>
                  <a:srgbClr val="CC00CC"/>
                </a:solidFill>
                <a:latin typeface="Gill Sans MT" pitchFamily="34" charset="0"/>
              </a:rPr>
              <a:t>dshaum@fusd1.org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The FUSD Special Needs Work Experience Program</a:t>
            </a:r>
          </a:p>
        </p:txBody>
      </p:sp>
      <p:sp>
        <p:nvSpPr>
          <p:cNvPr id="14339" name="Rectangle 3"/>
          <p:cNvSpPr>
            <a:spLocks noGrp="1" noChangeArrowheads="1"/>
          </p:cNvSpPr>
          <p:nvPr>
            <p:ph sz="quarter" idx="1"/>
          </p:nvPr>
        </p:nvSpPr>
        <p:spPr>
          <a:xfrm>
            <a:off x="457200" y="1219200"/>
            <a:ext cx="8382000" cy="4937125"/>
          </a:xfrm>
        </p:spPr>
        <p:txBody>
          <a:bodyPr/>
          <a:lstStyle/>
          <a:p>
            <a:pPr eaLnBrk="1" hangingPunct="1"/>
            <a:r>
              <a:rPr lang="en-US" sz="2400" dirty="0"/>
              <a:t>Provides work experiences for students with special needs so as to build upon students’ vocational skills for future success in the working world.</a:t>
            </a:r>
          </a:p>
          <a:p>
            <a:pPr eaLnBrk="1" hangingPunct="1"/>
            <a:r>
              <a:rPr lang="en-US" sz="2400" dirty="0"/>
              <a:t>Some students are assisted with </a:t>
            </a:r>
            <a:r>
              <a:rPr lang="en-US" sz="2400" b="1" dirty="0">
                <a:solidFill>
                  <a:srgbClr val="FFC000"/>
                </a:solidFill>
              </a:rPr>
              <a:t>job shadowing </a:t>
            </a:r>
            <a:r>
              <a:rPr lang="en-US" sz="2400" dirty="0"/>
              <a:t>opportunities. </a:t>
            </a:r>
          </a:p>
          <a:p>
            <a:pPr eaLnBrk="1" hangingPunct="1"/>
            <a:r>
              <a:rPr lang="en-US" sz="2400" dirty="0"/>
              <a:t>Some students are assisted with </a:t>
            </a:r>
            <a:r>
              <a:rPr lang="en-US" sz="2400" b="1" dirty="0">
                <a:solidFill>
                  <a:srgbClr val="92D050"/>
                </a:solidFill>
              </a:rPr>
              <a:t>supported</a:t>
            </a:r>
            <a:r>
              <a:rPr lang="en-US" sz="2400" dirty="0">
                <a:solidFill>
                  <a:srgbClr val="92D050"/>
                </a:solidFill>
              </a:rPr>
              <a:t> </a:t>
            </a:r>
            <a:r>
              <a:rPr lang="en-US" sz="2400" dirty="0"/>
              <a:t>employment opportunities. </a:t>
            </a:r>
          </a:p>
          <a:p>
            <a:pPr eaLnBrk="1" hangingPunct="1"/>
            <a:r>
              <a:rPr lang="en-US" sz="2400" dirty="0"/>
              <a:t>Some students are assisted with </a:t>
            </a:r>
            <a:r>
              <a:rPr lang="en-US" sz="2400" b="1" dirty="0">
                <a:solidFill>
                  <a:srgbClr val="FFFF00"/>
                </a:solidFill>
              </a:rPr>
              <a:t>competitive</a:t>
            </a:r>
            <a:r>
              <a:rPr lang="en-US" sz="2400" dirty="0"/>
              <a:t> employment opportunities.</a:t>
            </a:r>
          </a:p>
          <a:p>
            <a:pPr eaLnBrk="1" hangingPunct="1"/>
            <a:r>
              <a:rPr lang="en-US" sz="2400" dirty="0"/>
              <a:t>Students </a:t>
            </a:r>
            <a:r>
              <a:rPr lang="en-US" sz="2400" b="1" dirty="0"/>
              <a:t>may </a:t>
            </a:r>
            <a:r>
              <a:rPr lang="en-US" sz="2400" dirty="0"/>
              <a:t>earn school credit for a positive work experience. One credit may be granted for each 120 hours worked,  assuming an average of 5-10 hours weekly.  A maximum of two credits can be granted each semester or over the summer.^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Scale>
                                      <p:cBhvr>
                                        <p:cTn id="35" dur="1000" decel="50000" fill="hold">
                                          <p:stCondLst>
                                            <p:cond delay="0"/>
                                          </p:stCondLst>
                                        </p:cTn>
                                        <p:tgtEl>
                                          <p:spTgt spid="1433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339">
                                            <p:txEl>
                                              <p:pRg st="4" end="4"/>
                                            </p:txEl>
                                          </p:spTgt>
                                        </p:tgtEl>
                                        <p:attrNameLst>
                                          <p:attrName>ppt_x</p:attrName>
                                          <p:attrName>ppt_y</p:attrName>
                                        </p:attrNameLst>
                                      </p:cBhvr>
                                    </p:animMotion>
                                    <p:animEffect transition="in" filter="fade">
                                      <p:cBhvr>
                                        <p:cTn id="37"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dirty="0"/>
              <a:t>Work Experience:   Student Goals</a:t>
            </a:r>
          </a:p>
        </p:txBody>
      </p:sp>
      <p:sp>
        <p:nvSpPr>
          <p:cNvPr id="9219" name="Rectangle 3"/>
          <p:cNvSpPr>
            <a:spLocks noGrp="1" noChangeArrowheads="1"/>
          </p:cNvSpPr>
          <p:nvPr>
            <p:ph sz="quarter" idx="1"/>
          </p:nvPr>
        </p:nvSpPr>
        <p:spPr>
          <a:xfrm>
            <a:off x="304800" y="1143000"/>
            <a:ext cx="8382000" cy="4983163"/>
          </a:xfrm>
        </p:spPr>
        <p:txBody>
          <a:bodyPr>
            <a:normAutofit lnSpcReduction="10000"/>
          </a:bodyPr>
          <a:lstStyle/>
          <a:p>
            <a:pPr marL="274320" indent="-274320" eaLnBrk="1" fontAlgn="auto" hangingPunct="1">
              <a:spcAft>
                <a:spcPts val="0"/>
              </a:spcAft>
              <a:buFont typeface="Wingdings 3"/>
              <a:buChar char=""/>
              <a:defRPr/>
            </a:pPr>
            <a:endParaRPr lang="en-US" sz="2000" b="1" dirty="0"/>
          </a:p>
          <a:p>
            <a:pPr marL="274320" indent="-274320" eaLnBrk="1" fontAlgn="auto" hangingPunct="1">
              <a:spcAft>
                <a:spcPts val="0"/>
              </a:spcAft>
              <a:buFont typeface="Wingdings 3"/>
              <a:buChar char=""/>
              <a:defRPr/>
            </a:pPr>
            <a:r>
              <a:rPr lang="en-US" sz="2000" b="1" dirty="0"/>
              <a:t>The student worker will develop:</a:t>
            </a:r>
          </a:p>
          <a:p>
            <a:pPr marL="274320" indent="-274320" eaLnBrk="1" fontAlgn="auto" hangingPunct="1">
              <a:spcAft>
                <a:spcPts val="0"/>
              </a:spcAft>
              <a:buFont typeface="Wingdings 3"/>
              <a:buChar char=""/>
              <a:defRPr/>
            </a:pPr>
            <a:endParaRPr lang="en-US" sz="2000" b="1" dirty="0"/>
          </a:p>
          <a:p>
            <a:pPr marL="274320" indent="-274320" eaLnBrk="1" fontAlgn="auto" hangingPunct="1">
              <a:spcAft>
                <a:spcPts val="0"/>
              </a:spcAft>
              <a:buFont typeface="Wingdings 3"/>
              <a:buChar char=""/>
              <a:defRPr/>
            </a:pPr>
            <a:r>
              <a:rPr lang="en-US" sz="2000" u="sng" dirty="0">
                <a:solidFill>
                  <a:srgbClr val="92D050"/>
                </a:solidFill>
              </a:rPr>
              <a:t>Communication Skills:</a:t>
            </a:r>
          </a:p>
          <a:p>
            <a:pPr marL="548958" lvl="1" indent="-274320" eaLnBrk="1" fontAlgn="auto" hangingPunct="1">
              <a:spcAft>
                <a:spcPts val="0"/>
              </a:spcAft>
              <a:buFont typeface="Wingdings 3"/>
              <a:buChar char=""/>
              <a:defRPr/>
            </a:pPr>
            <a:r>
              <a:rPr lang="en-US" sz="1800" dirty="0"/>
              <a:t>Ability to communicate effectively with employer</a:t>
            </a:r>
          </a:p>
          <a:p>
            <a:pPr marL="548958" lvl="1" indent="-274320" eaLnBrk="1" fontAlgn="auto" hangingPunct="1">
              <a:spcAft>
                <a:spcPts val="0"/>
              </a:spcAft>
              <a:buFont typeface="Wingdings 3"/>
              <a:buChar char=""/>
              <a:defRPr/>
            </a:pPr>
            <a:r>
              <a:rPr lang="en-US" sz="1800" dirty="0"/>
              <a:t>Ability to communicate effectively with co-workers</a:t>
            </a:r>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r>
              <a:rPr lang="en-US" sz="2000" u="sng" dirty="0">
                <a:solidFill>
                  <a:srgbClr val="92D050"/>
                </a:solidFill>
              </a:rPr>
              <a:t>Job Search Skills:</a:t>
            </a:r>
          </a:p>
          <a:p>
            <a:pPr marL="548958" lvl="1" indent="-274320" eaLnBrk="1" fontAlgn="auto" hangingPunct="1">
              <a:spcAft>
                <a:spcPts val="0"/>
              </a:spcAft>
              <a:buFont typeface="Wingdings 3"/>
              <a:buChar char=""/>
              <a:defRPr/>
            </a:pPr>
            <a:r>
              <a:rPr lang="en-US" sz="1800" dirty="0"/>
              <a:t>Ability to complete employment applications</a:t>
            </a:r>
          </a:p>
          <a:p>
            <a:pPr marL="548958" lvl="1" indent="-274320" eaLnBrk="1" fontAlgn="auto" hangingPunct="1">
              <a:spcAft>
                <a:spcPts val="0"/>
              </a:spcAft>
              <a:buFont typeface="Wingdings 3"/>
              <a:buChar char=""/>
              <a:defRPr/>
            </a:pPr>
            <a:r>
              <a:rPr lang="en-US" sz="1800" dirty="0"/>
              <a:t>Ability to successfully complete employment interviews</a:t>
            </a:r>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r>
              <a:rPr lang="en-US" sz="2000" u="sng" dirty="0">
                <a:solidFill>
                  <a:srgbClr val="92D050"/>
                </a:solidFill>
              </a:rPr>
              <a:t>Successful Work Experience:</a:t>
            </a:r>
          </a:p>
          <a:p>
            <a:pPr marL="548958" lvl="1" indent="-274320" eaLnBrk="1" fontAlgn="auto" hangingPunct="1">
              <a:spcAft>
                <a:spcPts val="0"/>
              </a:spcAft>
              <a:buFont typeface="Wingdings 3"/>
              <a:buChar char=""/>
              <a:defRPr/>
            </a:pPr>
            <a:r>
              <a:rPr lang="en-US" sz="1800" dirty="0"/>
              <a:t>Ability to work independently</a:t>
            </a:r>
          </a:p>
          <a:p>
            <a:pPr marL="548958" lvl="1" indent="-274320" eaLnBrk="1" fontAlgn="auto" hangingPunct="1">
              <a:spcAft>
                <a:spcPts val="0"/>
              </a:spcAft>
              <a:buFont typeface="Wingdings 3"/>
              <a:buChar char=""/>
              <a:defRPr/>
            </a:pPr>
            <a:r>
              <a:rPr lang="en-US" sz="1800" dirty="0"/>
              <a:t>Ability to maintain high level of motivation towards work</a:t>
            </a:r>
          </a:p>
          <a:p>
            <a:pPr marL="548958" lvl="1" indent="-274320" eaLnBrk="1" fontAlgn="auto" hangingPunct="1">
              <a:spcAft>
                <a:spcPts val="0"/>
              </a:spcAft>
              <a:buFont typeface="Wingdings 3"/>
              <a:buChar char=""/>
              <a:defRPr/>
            </a:pPr>
            <a:r>
              <a:rPr lang="en-US" sz="1800" dirty="0"/>
              <a:t>Ability to perform at work so as to maintain a high level of employment^ </a:t>
            </a:r>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endParaRPr lang="en-US" sz="1800" dirty="0"/>
          </a:p>
          <a:p>
            <a:pPr marL="274320" indent="-274320" eaLnBrk="1" fontAlgn="auto" hangingPunct="1">
              <a:spcAft>
                <a:spcPts val="0"/>
              </a:spcAft>
              <a:buFont typeface="Wingdings 3"/>
              <a:buChar char=""/>
              <a:defRPr/>
            </a:pPr>
            <a:endParaRPr lang="en-US" sz="1800" dirty="0"/>
          </a:p>
        </p:txBody>
      </p:sp>
      <p:pic>
        <p:nvPicPr>
          <p:cNvPr id="4" name="Picture 3" descr="teenager2.jpg"/>
          <p:cNvPicPr>
            <a:picLocks noChangeAspect="1"/>
          </p:cNvPicPr>
          <p:nvPr/>
        </p:nvPicPr>
        <p:blipFill>
          <a:blip r:embed="rId2"/>
          <a:stretch>
            <a:fillRect/>
          </a:stretch>
        </p:blipFill>
        <p:spPr>
          <a:xfrm>
            <a:off x="6324600" y="1447800"/>
            <a:ext cx="2441275" cy="3657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1000"/>
                                        <p:tgtEl>
                                          <p:spTgt spid="9219">
                                            <p:txEl>
                                              <p:pRg st="3" end="3"/>
                                            </p:txEl>
                                          </p:spTgt>
                                        </p:tgtEl>
                                      </p:cBhvr>
                                    </p:animEffect>
                                    <p:anim calcmode="lin" valueType="num">
                                      <p:cBhvr>
                                        <p:cTn id="8"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9219">
                                            <p:txEl>
                                              <p:pRg st="4" end="4"/>
                                            </p:txEl>
                                          </p:spTgt>
                                        </p:tgtEl>
                                        <p:attrNameLst>
                                          <p:attrName>style.visibility</p:attrName>
                                        </p:attrNameLst>
                                      </p:cBhvr>
                                      <p:to>
                                        <p:strVal val="visible"/>
                                      </p:to>
                                    </p:set>
                                    <p:anim calcmode="lin" valueType="num">
                                      <p:cBhvr>
                                        <p:cTn id="14"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92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 calcmode="lin" valueType="num">
                                      <p:cBhvr>
                                        <p:cTn id="20"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921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219">
                                            <p:txEl>
                                              <p:pRg st="7" end="7"/>
                                            </p:txEl>
                                          </p:spTgt>
                                        </p:tgtEl>
                                        <p:attrNameLst>
                                          <p:attrName>style.visibility</p:attrName>
                                        </p:attrNameLst>
                                      </p:cBhvr>
                                      <p:to>
                                        <p:strVal val="visible"/>
                                      </p:to>
                                    </p:set>
                                    <p:animEffect transition="in" filter="fade">
                                      <p:cBhvr>
                                        <p:cTn id="26" dur="1000"/>
                                        <p:tgtEl>
                                          <p:spTgt spid="9219">
                                            <p:txEl>
                                              <p:pRg st="7" end="7"/>
                                            </p:txEl>
                                          </p:spTgt>
                                        </p:tgtEl>
                                      </p:cBhvr>
                                    </p:animEffect>
                                    <p:anim calcmode="lin" valueType="num">
                                      <p:cBhvr>
                                        <p:cTn id="27"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219">
                                            <p:txEl>
                                              <p:pRg st="8" end="8"/>
                                            </p:txEl>
                                          </p:spTgt>
                                        </p:tgtEl>
                                        <p:attrNameLst>
                                          <p:attrName>style.visibility</p:attrName>
                                        </p:attrNameLst>
                                      </p:cBhvr>
                                      <p:to>
                                        <p:strVal val="visible"/>
                                      </p:to>
                                    </p:set>
                                    <p:anim calcmode="lin" valueType="num">
                                      <p:cBhvr>
                                        <p:cTn id="33" dur="500" fill="hold"/>
                                        <p:tgtEl>
                                          <p:spTgt spid="9219">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921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9219">
                                            <p:txEl>
                                              <p:pRg st="9" end="9"/>
                                            </p:txEl>
                                          </p:spTgt>
                                        </p:tgtEl>
                                        <p:attrNameLst>
                                          <p:attrName>style.visibility</p:attrName>
                                        </p:attrNameLst>
                                      </p:cBhvr>
                                      <p:to>
                                        <p:strVal val="visible"/>
                                      </p:to>
                                    </p:set>
                                    <p:anim calcmode="lin" valueType="num">
                                      <p:cBhvr>
                                        <p:cTn id="39" dur="500" fill="hold"/>
                                        <p:tgtEl>
                                          <p:spTgt spid="9219">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9219">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219">
                                            <p:txEl>
                                              <p:pRg st="11" end="11"/>
                                            </p:txEl>
                                          </p:spTgt>
                                        </p:tgtEl>
                                        <p:attrNameLst>
                                          <p:attrName>style.visibility</p:attrName>
                                        </p:attrNameLst>
                                      </p:cBhvr>
                                      <p:to>
                                        <p:strVal val="visible"/>
                                      </p:to>
                                    </p:set>
                                    <p:animEffect transition="in" filter="fade">
                                      <p:cBhvr>
                                        <p:cTn id="45" dur="1000"/>
                                        <p:tgtEl>
                                          <p:spTgt spid="9219">
                                            <p:txEl>
                                              <p:pRg st="11" end="11"/>
                                            </p:txEl>
                                          </p:spTgt>
                                        </p:tgtEl>
                                      </p:cBhvr>
                                    </p:animEffect>
                                    <p:anim calcmode="lin" valueType="num">
                                      <p:cBhvr>
                                        <p:cTn id="46" dur="10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921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9219">
                                            <p:txEl>
                                              <p:pRg st="12" end="12"/>
                                            </p:txEl>
                                          </p:spTgt>
                                        </p:tgtEl>
                                        <p:attrNameLst>
                                          <p:attrName>style.visibility</p:attrName>
                                        </p:attrNameLst>
                                      </p:cBhvr>
                                      <p:to>
                                        <p:strVal val="visible"/>
                                      </p:to>
                                    </p:set>
                                    <p:anim calcmode="lin" valueType="num">
                                      <p:cBhvr>
                                        <p:cTn id="52" dur="500" fill="hold"/>
                                        <p:tgtEl>
                                          <p:spTgt spid="9219">
                                            <p:txEl>
                                              <p:pRg st="12" end="12"/>
                                            </p:txEl>
                                          </p:spTgt>
                                        </p:tgtEl>
                                        <p:attrNameLst>
                                          <p:attrName>ppt_w</p:attrName>
                                        </p:attrNameLst>
                                      </p:cBhvr>
                                      <p:tavLst>
                                        <p:tav tm="0">
                                          <p:val>
                                            <p:fltVal val="0"/>
                                          </p:val>
                                        </p:tav>
                                        <p:tav tm="100000">
                                          <p:val>
                                            <p:strVal val="#ppt_w"/>
                                          </p:val>
                                        </p:tav>
                                      </p:tavLst>
                                    </p:anim>
                                    <p:anim calcmode="lin" valueType="num">
                                      <p:cBhvr>
                                        <p:cTn id="53" dur="500" fill="hold"/>
                                        <p:tgtEl>
                                          <p:spTgt spid="9219">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9219">
                                            <p:txEl>
                                              <p:pRg st="13" end="13"/>
                                            </p:txEl>
                                          </p:spTgt>
                                        </p:tgtEl>
                                        <p:attrNameLst>
                                          <p:attrName>style.visibility</p:attrName>
                                        </p:attrNameLst>
                                      </p:cBhvr>
                                      <p:to>
                                        <p:strVal val="visible"/>
                                      </p:to>
                                    </p:set>
                                    <p:anim calcmode="lin" valueType="num">
                                      <p:cBhvr>
                                        <p:cTn id="58" dur="500" fill="hold"/>
                                        <p:tgtEl>
                                          <p:spTgt spid="9219">
                                            <p:txEl>
                                              <p:pRg st="13" end="13"/>
                                            </p:txEl>
                                          </p:spTgt>
                                        </p:tgtEl>
                                        <p:attrNameLst>
                                          <p:attrName>ppt_w</p:attrName>
                                        </p:attrNameLst>
                                      </p:cBhvr>
                                      <p:tavLst>
                                        <p:tav tm="0">
                                          <p:val>
                                            <p:fltVal val="0"/>
                                          </p:val>
                                        </p:tav>
                                        <p:tav tm="100000">
                                          <p:val>
                                            <p:strVal val="#ppt_w"/>
                                          </p:val>
                                        </p:tav>
                                      </p:tavLst>
                                    </p:anim>
                                    <p:anim calcmode="lin" valueType="num">
                                      <p:cBhvr>
                                        <p:cTn id="59" dur="500" fill="hold"/>
                                        <p:tgtEl>
                                          <p:spTgt spid="9219">
                                            <p:txEl>
                                              <p:pRg st="13" end="13"/>
                                            </p:tx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9219">
                                            <p:txEl>
                                              <p:pRg st="14" end="14"/>
                                            </p:txEl>
                                          </p:spTgt>
                                        </p:tgtEl>
                                        <p:attrNameLst>
                                          <p:attrName>style.visibility</p:attrName>
                                        </p:attrNameLst>
                                      </p:cBhvr>
                                      <p:to>
                                        <p:strVal val="visible"/>
                                      </p:to>
                                    </p:set>
                                    <p:anim calcmode="lin" valueType="num">
                                      <p:cBhvr>
                                        <p:cTn id="64" dur="500" fill="hold"/>
                                        <p:tgtEl>
                                          <p:spTgt spid="9219">
                                            <p:txEl>
                                              <p:pRg st="14" end="14"/>
                                            </p:txEl>
                                          </p:spTgt>
                                        </p:tgtEl>
                                        <p:attrNameLst>
                                          <p:attrName>ppt_w</p:attrName>
                                        </p:attrNameLst>
                                      </p:cBhvr>
                                      <p:tavLst>
                                        <p:tav tm="0">
                                          <p:val>
                                            <p:fltVal val="0"/>
                                          </p:val>
                                        </p:tav>
                                        <p:tav tm="100000">
                                          <p:val>
                                            <p:strVal val="#ppt_w"/>
                                          </p:val>
                                        </p:tav>
                                      </p:tavLst>
                                    </p:anim>
                                    <p:anim calcmode="lin" valueType="num">
                                      <p:cBhvr>
                                        <p:cTn id="65" dur="500" fill="hold"/>
                                        <p:tgtEl>
                                          <p:spTgt spid="9219">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dirty="0"/>
              <a:t>Work Program: Student Responsibilities</a:t>
            </a:r>
          </a:p>
        </p:txBody>
      </p:sp>
      <p:sp>
        <p:nvSpPr>
          <p:cNvPr id="17411" name="Rectangle 3"/>
          <p:cNvSpPr>
            <a:spLocks noGrp="1" noChangeArrowheads="1"/>
          </p:cNvSpPr>
          <p:nvPr>
            <p:ph sz="quarter" idx="1"/>
          </p:nvPr>
        </p:nvSpPr>
        <p:spPr>
          <a:xfrm>
            <a:off x="457200" y="1219200"/>
            <a:ext cx="8229600" cy="4937125"/>
          </a:xfrm>
        </p:spPr>
        <p:txBody>
          <a:bodyPr/>
          <a:lstStyle/>
          <a:p>
            <a:pPr eaLnBrk="1" hangingPunct="1"/>
            <a:r>
              <a:rPr lang="en-US" sz="2000" dirty="0">
                <a:solidFill>
                  <a:srgbClr val="FFFF00"/>
                </a:solidFill>
              </a:rPr>
              <a:t>Maintain positive, meaningful employment. </a:t>
            </a:r>
            <a:r>
              <a:rPr lang="en-US" sz="2000" dirty="0"/>
              <a:t>The student is expected to hold the same job for the entire semester unless the work situation is discussed with and evaluated by the Transition Facilitator.</a:t>
            </a:r>
          </a:p>
          <a:p>
            <a:pPr eaLnBrk="1" hangingPunct="1"/>
            <a:r>
              <a:rPr lang="en-US" sz="2000" dirty="0"/>
              <a:t>Work a minimum of 120 hours for one credit or 240 hours for two credits.</a:t>
            </a:r>
          </a:p>
          <a:p>
            <a:pPr eaLnBrk="1" hangingPunct="1"/>
            <a:r>
              <a:rPr lang="en-US" sz="2000" dirty="0"/>
              <a:t>Submit pay stubs or a log of hours worked (signed by employer or work supervisor) so as to document hours worked.</a:t>
            </a:r>
          </a:p>
          <a:p>
            <a:pPr eaLnBrk="1" hangingPunct="1"/>
            <a:r>
              <a:rPr lang="en-US" sz="2000" dirty="0"/>
              <a:t>Submit a minimum of two positive work evaluations (completed by employer or work supervisor) each semester. ^         </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                                                                                                    (cont.)         </a:t>
            </a:r>
          </a:p>
          <a:p>
            <a:pPr eaLnBrk="1" hangingPunct="1">
              <a:buFont typeface="Wingdings 3" pitchFamily="18" charset="2"/>
              <a:buNone/>
            </a:pPr>
            <a:endParaRPr lang="en-US" sz="2000" dirty="0"/>
          </a:p>
        </p:txBody>
      </p:sp>
      <p:pic>
        <p:nvPicPr>
          <p:cNvPr id="4" name="Picture 3" descr="teenager-working.jpg"/>
          <p:cNvPicPr>
            <a:picLocks noChangeAspect="1"/>
          </p:cNvPicPr>
          <p:nvPr/>
        </p:nvPicPr>
        <p:blipFill>
          <a:blip r:embed="rId2"/>
          <a:stretch>
            <a:fillRect/>
          </a:stretch>
        </p:blipFill>
        <p:spPr>
          <a:xfrm>
            <a:off x="2286000" y="4038600"/>
            <a:ext cx="4343400" cy="21050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animEffect transition="in" filter="fade">
                                      <p:cBhvr>
                                        <p:cTn id="35" dur="1000"/>
                                        <p:tgtEl>
                                          <p:spTgt spid="17411">
                                            <p:txEl>
                                              <p:pRg st="8" end="8"/>
                                            </p:txEl>
                                          </p:spTgt>
                                        </p:tgtEl>
                                      </p:cBhvr>
                                    </p:animEffect>
                                    <p:anim calcmode="lin" valueType="num">
                                      <p:cBhvr>
                                        <p:cTn id="36"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400"/>
              <a:t>Student Responsibilities (cont.)</a:t>
            </a:r>
          </a:p>
        </p:txBody>
      </p:sp>
      <p:sp>
        <p:nvSpPr>
          <p:cNvPr id="18435" name="Content Placeholder 2"/>
          <p:cNvSpPr>
            <a:spLocks noGrp="1"/>
          </p:cNvSpPr>
          <p:nvPr>
            <p:ph sz="quarter" idx="1"/>
          </p:nvPr>
        </p:nvSpPr>
        <p:spPr>
          <a:xfrm>
            <a:off x="457200" y="1219200"/>
            <a:ext cx="8229600" cy="4937125"/>
          </a:xfrm>
        </p:spPr>
        <p:txBody>
          <a:bodyPr/>
          <a:lstStyle/>
          <a:p>
            <a:pPr eaLnBrk="1" hangingPunct="1"/>
            <a:r>
              <a:rPr lang="en-US" sz="2000" dirty="0"/>
              <a:t>To be prompt and dependable in attendance, both in school and on the job</a:t>
            </a:r>
          </a:p>
          <a:p>
            <a:pPr eaLnBrk="1" hangingPunct="1"/>
            <a:r>
              <a:rPr lang="en-US" sz="2000" dirty="0"/>
              <a:t>To perform all job requirements and responsibilities to the best of his/her ability</a:t>
            </a:r>
          </a:p>
          <a:p>
            <a:pPr eaLnBrk="1" hangingPunct="1"/>
            <a:r>
              <a:rPr lang="en-US" sz="2000" dirty="0"/>
              <a:t>To abide by all rules and regulations of employer</a:t>
            </a:r>
          </a:p>
          <a:p>
            <a:pPr eaLnBrk="1" hangingPunct="1"/>
            <a:r>
              <a:rPr lang="en-US" sz="2000" dirty="0"/>
              <a:t>To provide his/her own means of transportation to the work site</a:t>
            </a:r>
          </a:p>
          <a:p>
            <a:pPr eaLnBrk="1" hangingPunct="1"/>
            <a:r>
              <a:rPr lang="en-US" sz="2000" dirty="0"/>
              <a:t>To provide Transition Facilitator with necessary information about employer and/or place of employment </a:t>
            </a:r>
          </a:p>
          <a:p>
            <a:pPr eaLnBrk="1" hangingPunct="1"/>
            <a:r>
              <a:rPr lang="en-US" sz="2000" dirty="0"/>
              <a:t>To meet with Transition Facilitator at least twice each semester to review work performance and evaluations^</a:t>
            </a:r>
          </a:p>
          <a:p>
            <a:pPr eaLnBrk="1" hangingPunct="1"/>
            <a:endParaRPr lang="en-US" sz="2000" dirty="0"/>
          </a:p>
          <a:p>
            <a:pPr eaLnBrk="1" hangingPunct="1"/>
            <a:endParaRPr lang="en-US" sz="2000" dirty="0"/>
          </a:p>
          <a:p>
            <a:pPr eaLnBrk="1" hangingPunct="1"/>
            <a:endParaRPr lang="en-US" sz="2000" dirty="0"/>
          </a:p>
        </p:txBody>
      </p:sp>
      <p:pic>
        <p:nvPicPr>
          <p:cNvPr id="18436" name="Picture 7" descr="C:\Documents and Settings\rrandall\My Documents\My Pictures\large_teen_jobs.jpg"/>
          <p:cNvPicPr>
            <a:picLocks noChangeAspect="1" noChangeArrowheads="1"/>
          </p:cNvPicPr>
          <p:nvPr/>
        </p:nvPicPr>
        <p:blipFill>
          <a:blip r:embed="rId2"/>
          <a:srcRect/>
          <a:stretch>
            <a:fillRect/>
          </a:stretch>
        </p:blipFill>
        <p:spPr bwMode="auto">
          <a:xfrm>
            <a:off x="4665663" y="4343400"/>
            <a:ext cx="2740025" cy="1874838"/>
          </a:xfrm>
          <a:prstGeom prst="rect">
            <a:avLst/>
          </a:prstGeom>
          <a:noFill/>
          <a:ln w="9525">
            <a:noFill/>
            <a:miter lim="800000"/>
            <a:headEnd/>
            <a:tailEnd/>
          </a:ln>
          <a:effectLst>
            <a:softEdge rad="63500"/>
          </a:effectLst>
        </p:spPr>
      </p:pic>
      <p:pic>
        <p:nvPicPr>
          <p:cNvPr id="18437" name="Picture 5" descr="C:\Documents and Settings\rrandall\My Documents\My Pictures\iStock_000008035625XSmall_teen_working.jpg"/>
          <p:cNvPicPr>
            <a:picLocks noChangeAspect="1" noChangeArrowheads="1"/>
          </p:cNvPicPr>
          <p:nvPr/>
        </p:nvPicPr>
        <p:blipFill>
          <a:blip r:embed="rId3"/>
          <a:srcRect/>
          <a:stretch>
            <a:fillRect/>
          </a:stretch>
        </p:blipFill>
        <p:spPr bwMode="auto">
          <a:xfrm>
            <a:off x="1371599" y="4572000"/>
            <a:ext cx="2410647" cy="1600200"/>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p:cTn id="13" dur="1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84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 calcmode="lin" valueType="num">
                                      <p:cBhvr>
                                        <p:cTn id="20" dur="10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 calcmode="lin" valueType="num">
                                      <p:cBhvr>
                                        <p:cTn id="27"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843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18435">
                                            <p:txEl>
                                              <p:pRg st="4" end="4"/>
                                            </p:txEl>
                                          </p:spTgt>
                                        </p:tgtEl>
                                        <p:attrNameLst>
                                          <p:attrName>style.visibility</p:attrName>
                                        </p:attrNameLst>
                                      </p:cBhvr>
                                      <p:to>
                                        <p:strVal val="visible"/>
                                      </p:to>
                                    </p:set>
                                    <p:anim calcmode="lin" valueType="num">
                                      <p:cBhvr>
                                        <p:cTn id="33"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843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8435">
                                            <p:txEl>
                                              <p:pRg st="5" end="5"/>
                                            </p:txEl>
                                          </p:spTgt>
                                        </p:tgtEl>
                                        <p:attrNameLst>
                                          <p:attrName>style.visibility</p:attrName>
                                        </p:attrNameLst>
                                      </p:cBhvr>
                                      <p:to>
                                        <p:strVal val="visible"/>
                                      </p:to>
                                    </p:set>
                                    <p:animEffect transition="in" filter="fade">
                                      <p:cBhvr>
                                        <p:cTn id="39" dur="1000"/>
                                        <p:tgtEl>
                                          <p:spTgt spid="18435">
                                            <p:txEl>
                                              <p:pRg st="5" end="5"/>
                                            </p:txEl>
                                          </p:spTgt>
                                        </p:tgtEl>
                                      </p:cBhvr>
                                    </p:animEffect>
                                    <p:anim calcmode="lin" valueType="num">
                                      <p:cBhvr>
                                        <p:cTn id="40" dur="10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800" dirty="0"/>
              <a:t>FUSD Transition Facilitator’s Role</a:t>
            </a:r>
          </a:p>
        </p:txBody>
      </p:sp>
      <p:sp>
        <p:nvSpPr>
          <p:cNvPr id="19459" name="Rectangle 3"/>
          <p:cNvSpPr>
            <a:spLocks noGrp="1" noChangeArrowheads="1"/>
          </p:cNvSpPr>
          <p:nvPr>
            <p:ph sz="quarter" idx="1"/>
          </p:nvPr>
        </p:nvSpPr>
        <p:spPr>
          <a:xfrm>
            <a:off x="533400" y="1143000"/>
            <a:ext cx="8153400" cy="4983163"/>
          </a:xfrm>
        </p:spPr>
        <p:txBody>
          <a:bodyPr/>
          <a:lstStyle/>
          <a:p>
            <a:pPr eaLnBrk="1" hangingPunct="1"/>
            <a:r>
              <a:rPr lang="en-US" sz="2400" dirty="0">
                <a:solidFill>
                  <a:srgbClr val="FFFF00"/>
                </a:solidFill>
              </a:rPr>
              <a:t>The primary function of the Transition Facilitator is to provide transition services to students with special needs.</a:t>
            </a:r>
            <a:endParaRPr lang="en-US" sz="2000" dirty="0"/>
          </a:p>
          <a:p>
            <a:pPr eaLnBrk="1" hangingPunct="1">
              <a:buFont typeface="Wingdings 3" pitchFamily="18" charset="2"/>
              <a:buNone/>
            </a:pPr>
            <a:r>
              <a:rPr lang="en-US" sz="2000" dirty="0"/>
              <a:t> </a:t>
            </a:r>
            <a:r>
              <a:rPr lang="en-US" sz="2000" u="sng" dirty="0"/>
              <a:t>Specific responsibilities include</a:t>
            </a:r>
            <a:r>
              <a:rPr lang="en-US" sz="2000" dirty="0"/>
              <a:t>:</a:t>
            </a:r>
          </a:p>
          <a:p>
            <a:pPr eaLnBrk="1" hangingPunct="1"/>
            <a:r>
              <a:rPr lang="en-US" sz="2000" dirty="0"/>
              <a:t>Assessing students’ transition needs and assisting case managers in providing for those needs</a:t>
            </a:r>
          </a:p>
          <a:p>
            <a:pPr eaLnBrk="1" hangingPunct="1"/>
            <a:r>
              <a:rPr lang="en-US" sz="2000" dirty="0"/>
              <a:t>Developing job sites (including job shadows) and working relationships with employers in the community</a:t>
            </a:r>
          </a:p>
          <a:p>
            <a:pPr eaLnBrk="1" hangingPunct="1"/>
            <a:r>
              <a:rPr lang="en-US" sz="2000" dirty="0"/>
              <a:t>Assisting students with job-seeking skills including resume’ development, letters of application,  job applications,  &amp; interviewing skills</a:t>
            </a:r>
          </a:p>
          <a:p>
            <a:pPr eaLnBrk="1" hangingPunct="1"/>
            <a:r>
              <a:rPr lang="en-US" sz="2000" dirty="0"/>
              <a:t>Assisting students with learning “soft skills” needed to achieve and maintain positive employment^    </a:t>
            </a:r>
          </a:p>
          <a:p>
            <a:pPr eaLnBrk="1" hangingPunct="1"/>
            <a:endParaRPr lang="en-US" sz="2000" dirty="0"/>
          </a:p>
          <a:p>
            <a:pPr eaLnBrk="1" hangingPunct="1">
              <a:buNone/>
            </a:pPr>
            <a:r>
              <a:rPr lang="en-US" sz="2000" dirty="0"/>
              <a:t>                                          </a:t>
            </a:r>
          </a:p>
          <a:p>
            <a:pPr eaLnBrk="1" hangingPunct="1">
              <a:buNone/>
            </a:pPr>
            <a:r>
              <a:rPr lang="en-US" sz="2000" dirty="0"/>
              <a:t>                                                                                                       (cont.)</a:t>
            </a:r>
          </a:p>
          <a:p>
            <a:pPr eaLnBrk="1" hangingPunct="1">
              <a:buNone/>
            </a:pPr>
            <a:r>
              <a:rPr lang="en-US" sz="2000" dirty="0"/>
              <a:t>                                                                                                    </a:t>
            </a:r>
          </a:p>
          <a:p>
            <a:pPr eaLnBrk="1" hangingPunct="1">
              <a:buNone/>
            </a:pPr>
            <a:r>
              <a:rPr lang="en-US" sz="2000" dirty="0"/>
              <a:t>                                                                                                 </a:t>
            </a:r>
          </a:p>
          <a:p>
            <a:pPr eaLnBrk="1" hangingPunct="1"/>
            <a:endParaRPr lang="en-US" sz="2000" dirty="0"/>
          </a:p>
        </p:txBody>
      </p:sp>
      <p:pic>
        <p:nvPicPr>
          <p:cNvPr id="5" name="Picture 4" descr="Student_and_teacher.jpg"/>
          <p:cNvPicPr>
            <a:picLocks noChangeAspect="1"/>
          </p:cNvPicPr>
          <p:nvPr/>
        </p:nvPicPr>
        <p:blipFill>
          <a:blip r:embed="rId2"/>
          <a:stretch>
            <a:fillRect/>
          </a:stretch>
        </p:blipFill>
        <p:spPr>
          <a:xfrm>
            <a:off x="3962400" y="4648200"/>
            <a:ext cx="3964716" cy="1828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p:cTn id="7" dur="1000" fill="hold"/>
                                        <p:tgtEl>
                                          <p:spTgt spid="1945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94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 calcmode="lin" valueType="num">
                                      <p:cBhvr>
                                        <p:cTn id="14" dur="1000" fill="hold"/>
                                        <p:tgtEl>
                                          <p:spTgt spid="1945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94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4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1000" fill="hold"/>
                                        <p:tgtEl>
                                          <p:spTgt spid="1945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1945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 calcmode="lin" valueType="num">
                                      <p:cBhvr>
                                        <p:cTn id="28" dur="1000" fill="hold"/>
                                        <p:tgtEl>
                                          <p:spTgt spid="1945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1945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4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 calcmode="lin" valueType="num">
                                      <p:cBhvr>
                                        <p:cTn id="35" dur="1000" fill="hold"/>
                                        <p:tgtEl>
                                          <p:spTgt spid="19459">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1945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94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9459">
                                            <p:txEl>
                                              <p:pRg st="5" end="5"/>
                                            </p:txEl>
                                          </p:spTgt>
                                        </p:tgtEl>
                                        <p:attrNameLst>
                                          <p:attrName>style.visibility</p:attrName>
                                        </p:attrNameLst>
                                      </p:cBhvr>
                                      <p:to>
                                        <p:strVal val="visible"/>
                                      </p:to>
                                    </p:set>
                                    <p:anim calcmode="lin" valueType="num">
                                      <p:cBhvr>
                                        <p:cTn id="42" dur="1000" fill="hold"/>
                                        <p:tgtEl>
                                          <p:spTgt spid="19459">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1945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45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9459">
                                            <p:txEl>
                                              <p:pRg st="7" end="7"/>
                                            </p:txEl>
                                          </p:spTgt>
                                        </p:tgtEl>
                                        <p:attrNameLst>
                                          <p:attrName>style.visibility</p:attrName>
                                        </p:attrNameLst>
                                      </p:cBhvr>
                                      <p:to>
                                        <p:strVal val="visible"/>
                                      </p:to>
                                    </p:set>
                                    <p:anim calcmode="lin" valueType="num">
                                      <p:cBhvr>
                                        <p:cTn id="49" dur="1000" fill="hold"/>
                                        <p:tgtEl>
                                          <p:spTgt spid="19459">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1945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459">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9459">
                                            <p:txEl>
                                              <p:pRg st="8" end="8"/>
                                            </p:txEl>
                                          </p:spTgt>
                                        </p:tgtEl>
                                        <p:attrNameLst>
                                          <p:attrName>style.visibility</p:attrName>
                                        </p:attrNameLst>
                                      </p:cBhvr>
                                      <p:to>
                                        <p:strVal val="visible"/>
                                      </p:to>
                                    </p:set>
                                    <p:anim calcmode="lin" valueType="num">
                                      <p:cBhvr>
                                        <p:cTn id="56" dur="1000" fill="hold"/>
                                        <p:tgtEl>
                                          <p:spTgt spid="19459">
                                            <p:txEl>
                                              <p:pRg st="8" end="8"/>
                                            </p:txEl>
                                          </p:spTgt>
                                        </p:tgtEl>
                                        <p:attrNameLst>
                                          <p:attrName>ppt_x</p:attrName>
                                        </p:attrNameLst>
                                      </p:cBhvr>
                                      <p:tavLst>
                                        <p:tav tm="0">
                                          <p:val>
                                            <p:strVal val="#ppt_x-.2"/>
                                          </p:val>
                                        </p:tav>
                                        <p:tav tm="100000">
                                          <p:val>
                                            <p:strVal val="#ppt_x"/>
                                          </p:val>
                                        </p:tav>
                                      </p:tavLst>
                                    </p:anim>
                                    <p:anim calcmode="lin" valueType="num">
                                      <p:cBhvr>
                                        <p:cTn id="57" dur="1000" fill="hold"/>
                                        <p:tgtEl>
                                          <p:spTgt spid="1945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9459">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19459">
                                            <p:txEl>
                                              <p:pRg st="9" end="9"/>
                                            </p:txEl>
                                          </p:spTgt>
                                        </p:tgtEl>
                                        <p:attrNameLst>
                                          <p:attrName>style.visibility</p:attrName>
                                        </p:attrNameLst>
                                      </p:cBhvr>
                                      <p:to>
                                        <p:strVal val="visible"/>
                                      </p:to>
                                    </p:set>
                                    <p:anim calcmode="lin" valueType="num">
                                      <p:cBhvr>
                                        <p:cTn id="63" dur="1000" fill="hold"/>
                                        <p:tgtEl>
                                          <p:spTgt spid="19459">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1945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9459">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19459">
                                            <p:txEl>
                                              <p:pRg st="10" end="10"/>
                                            </p:txEl>
                                          </p:spTgt>
                                        </p:tgtEl>
                                        <p:attrNameLst>
                                          <p:attrName>style.visibility</p:attrName>
                                        </p:attrNameLst>
                                      </p:cBhvr>
                                      <p:to>
                                        <p:strVal val="visible"/>
                                      </p:to>
                                    </p:set>
                                    <p:anim calcmode="lin" valueType="num">
                                      <p:cBhvr>
                                        <p:cTn id="70" dur="1000" fill="hold"/>
                                        <p:tgtEl>
                                          <p:spTgt spid="19459">
                                            <p:txEl>
                                              <p:pRg st="10" end="10"/>
                                            </p:txEl>
                                          </p:spTgt>
                                        </p:tgtEl>
                                        <p:attrNameLst>
                                          <p:attrName>ppt_x</p:attrName>
                                        </p:attrNameLst>
                                      </p:cBhvr>
                                      <p:tavLst>
                                        <p:tav tm="0">
                                          <p:val>
                                            <p:strVal val="#ppt_x-.2"/>
                                          </p:val>
                                        </p:tav>
                                        <p:tav tm="100000">
                                          <p:val>
                                            <p:strVal val="#ppt_x"/>
                                          </p:val>
                                        </p:tav>
                                      </p:tavLst>
                                    </p:anim>
                                    <p:anim calcmode="lin" valueType="num">
                                      <p:cBhvr>
                                        <p:cTn id="71" dur="1000" fill="hold"/>
                                        <p:tgtEl>
                                          <p:spTgt spid="19459">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000" dirty="0"/>
              <a:t>FUSD Transition Facilitator’s Role (cont.)</a:t>
            </a:r>
          </a:p>
        </p:txBody>
      </p:sp>
      <p:sp>
        <p:nvSpPr>
          <p:cNvPr id="19459" name="Content Placeholder 2"/>
          <p:cNvSpPr>
            <a:spLocks noGrp="1"/>
          </p:cNvSpPr>
          <p:nvPr>
            <p:ph sz="quarter" idx="1"/>
          </p:nvPr>
        </p:nvSpPr>
        <p:spPr>
          <a:xfrm>
            <a:off x="457200" y="1219200"/>
            <a:ext cx="8229600" cy="4937125"/>
          </a:xfrm>
        </p:spPr>
        <p:txBody>
          <a:bodyPr/>
          <a:lstStyle/>
          <a:p>
            <a:pPr eaLnBrk="1" hangingPunct="1"/>
            <a:r>
              <a:rPr lang="en-US" sz="2000"/>
              <a:t>Communicating with employers to discuss student worker responsibilities, problems, progress, etc.</a:t>
            </a:r>
          </a:p>
          <a:p>
            <a:pPr eaLnBrk="1" hangingPunct="1"/>
            <a:r>
              <a:rPr lang="en-US" sz="2000"/>
              <a:t>Providing worker supervision, coaching and other support to both the employer and the employee as needed</a:t>
            </a:r>
          </a:p>
          <a:p>
            <a:pPr eaLnBrk="1" hangingPunct="1"/>
            <a:r>
              <a:rPr lang="en-US" sz="2000"/>
              <a:t>Counseling student workers regarding employment needs, problems, progress, evaluations, etc.</a:t>
            </a:r>
          </a:p>
          <a:p>
            <a:pPr eaLnBrk="1" hangingPunct="1"/>
            <a:r>
              <a:rPr lang="en-US" sz="2000"/>
              <a:t>Awarding credit for work experience as is appropriate.</a:t>
            </a:r>
          </a:p>
          <a:p>
            <a:pPr eaLnBrk="1" hangingPunct="1"/>
            <a:r>
              <a:rPr lang="en-US" sz="2000"/>
              <a:t>Assisting students in considering potential careers suited to their needs, interests and abilities^</a:t>
            </a:r>
          </a:p>
          <a:p>
            <a:endParaRPr lang="en-US"/>
          </a:p>
        </p:txBody>
      </p:sp>
      <p:pic>
        <p:nvPicPr>
          <p:cNvPr id="4" name="Picture 3" descr="GreenCamp2009-06-24-1245884441.jpg"/>
          <p:cNvPicPr>
            <a:picLocks noChangeAspect="1"/>
          </p:cNvPicPr>
          <p:nvPr/>
        </p:nvPicPr>
        <p:blipFill>
          <a:blip r:embed="rId2"/>
          <a:stretch>
            <a:fillRect/>
          </a:stretch>
        </p:blipFill>
        <p:spPr>
          <a:xfrm>
            <a:off x="4572000" y="4114800"/>
            <a:ext cx="3733800" cy="2571750"/>
          </a:xfrm>
          <a:prstGeom prst="rect">
            <a:avLst/>
          </a:prstGeom>
          <a:ln>
            <a:noFill/>
          </a:ln>
          <a:effectLst>
            <a:softEdge rad="112500"/>
          </a:effectLst>
        </p:spPr>
      </p:pic>
      <p:pic>
        <p:nvPicPr>
          <p:cNvPr id="19462" name="Picture 6" descr="See full size image">
            <a:hlinkClick r:id="rId3"/>
          </p:cNvPr>
          <p:cNvPicPr>
            <a:picLocks noChangeAspect="1" noChangeArrowheads="1"/>
          </p:cNvPicPr>
          <p:nvPr/>
        </p:nvPicPr>
        <p:blipFill>
          <a:blip r:embed="rId4"/>
          <a:srcRect/>
          <a:stretch>
            <a:fillRect/>
          </a:stretch>
        </p:blipFill>
        <p:spPr bwMode="auto">
          <a:xfrm>
            <a:off x="2743200" y="4419600"/>
            <a:ext cx="1676400" cy="2210638"/>
          </a:xfrm>
          <a:prstGeom prst="rect">
            <a:avLst/>
          </a:prstGeom>
          <a:noFill/>
          <a:effectLst>
            <a:softEdge rad="63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3944</TotalTime>
  <Words>3482</Words>
  <Application>Microsoft Macintosh PowerPoint</Application>
  <PresentationFormat>On-screen Show (4:3)</PresentationFormat>
  <Paragraphs>436</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Black</vt:lpstr>
      <vt:lpstr>Bookman Old Style</vt:lpstr>
      <vt:lpstr>Calibri</vt:lpstr>
      <vt:lpstr>Candara</vt:lpstr>
      <vt:lpstr>Gill Sans MT</vt:lpstr>
      <vt:lpstr>Trebuchet MS</vt:lpstr>
      <vt:lpstr>Wingdings</vt:lpstr>
      <vt:lpstr>Wingdings 3</vt:lpstr>
      <vt:lpstr>Origin</vt:lpstr>
      <vt:lpstr>PowerPoint Presentation</vt:lpstr>
      <vt:lpstr>Why hire a student worker, especially one with a disability?</vt:lpstr>
      <vt:lpstr>Program Philosophy</vt:lpstr>
      <vt:lpstr>The FUSD Special Needs Work Experience Program</vt:lpstr>
      <vt:lpstr>Work Experience:   Student Goals</vt:lpstr>
      <vt:lpstr>Work Program: Student Responsibilities</vt:lpstr>
      <vt:lpstr>Student Responsibilities (cont.)</vt:lpstr>
      <vt:lpstr>FUSD Transition Facilitator’s Role</vt:lpstr>
      <vt:lpstr>FUSD Transition Facilitator’s Role (cont.)</vt:lpstr>
      <vt:lpstr>Parents’ Role</vt:lpstr>
      <vt:lpstr>Employer’s Role</vt:lpstr>
      <vt:lpstr>Documentation</vt:lpstr>
      <vt:lpstr>Pay</vt:lpstr>
      <vt:lpstr>School Course Credit</vt:lpstr>
      <vt:lpstr>FUSD Student Worker Sites</vt:lpstr>
      <vt:lpstr>Current  Supported Employment Placements</vt:lpstr>
      <vt:lpstr>Current Competitive Employment Placements</vt:lpstr>
      <vt:lpstr>Insurance</vt:lpstr>
      <vt:lpstr>Why Hire Youth? Myths &amp; Realities about Youth Employees</vt:lpstr>
      <vt:lpstr>Myths &amp; Realities (cont.)</vt:lpstr>
      <vt:lpstr>Value in Hiring Youth</vt:lpstr>
      <vt:lpstr>Value in Hiring Youth (cont.)</vt:lpstr>
      <vt:lpstr>Why hire people with Disabilities? Myths &amp; Realities about People with Disabilities</vt:lpstr>
      <vt:lpstr>Myths &amp; Realities (cont.)</vt:lpstr>
      <vt:lpstr>Value in hiring someone with a disability</vt:lpstr>
      <vt:lpstr>Value in Hiring Someone with a Disability (cont.)</vt:lpstr>
      <vt:lpstr>Financial Incentives</vt:lpstr>
      <vt:lpstr>Financial Incentives (cont.)</vt:lpstr>
      <vt:lpstr>What the FUSD Student Worker Program provides…</vt:lpstr>
      <vt:lpstr>What the program provides (cont.)</vt:lpstr>
      <vt:lpstr>Benefits for the Employer</vt:lpstr>
      <vt:lpstr>Benefits for the Student Worker</vt:lpstr>
      <vt:lpstr>  Why hire a student worker?</vt:lpstr>
      <vt:lpstr>Resources &amp; Links</vt:lpstr>
      <vt:lpstr>Resources and Links (cont.)</vt:lpstr>
      <vt:lpstr>Resources and Links (cont.)</vt:lpstr>
      <vt:lpstr>Contact Information</vt:lpstr>
    </vt:vector>
  </TitlesOfParts>
  <Company>FUSD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hire a student worker?</dc:title>
  <dc:creator>User</dc:creator>
  <cp:lastModifiedBy>Microsoft Office User</cp:lastModifiedBy>
  <cp:revision>303</cp:revision>
  <dcterms:created xsi:type="dcterms:W3CDTF">2009-12-04T18:41:34Z</dcterms:created>
  <dcterms:modified xsi:type="dcterms:W3CDTF">2022-12-20T18:14:02Z</dcterms:modified>
</cp:coreProperties>
</file>